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57" r:id="rId4"/>
    <p:sldId id="258" r:id="rId5"/>
    <p:sldId id="261" r:id="rId6"/>
    <p:sldId id="295" r:id="rId7"/>
    <p:sldId id="260" r:id="rId8"/>
    <p:sldId id="274" r:id="rId9"/>
    <p:sldId id="280" r:id="rId10"/>
    <p:sldId id="275" r:id="rId11"/>
    <p:sldId id="277" r:id="rId12"/>
    <p:sldId id="278" r:id="rId13"/>
    <p:sldId id="279" r:id="rId14"/>
    <p:sldId id="276" r:id="rId15"/>
    <p:sldId id="271" r:id="rId16"/>
    <p:sldId id="285" r:id="rId17"/>
    <p:sldId id="262" r:id="rId18"/>
    <p:sldId id="282" r:id="rId19"/>
    <p:sldId id="286" r:id="rId20"/>
    <p:sldId id="273" r:id="rId21"/>
    <p:sldId id="267" r:id="rId22"/>
    <p:sldId id="268" r:id="rId23"/>
    <p:sldId id="287" r:id="rId24"/>
    <p:sldId id="269" r:id="rId25"/>
    <p:sldId id="289" r:id="rId26"/>
    <p:sldId id="270" r:id="rId27"/>
    <p:sldId id="296" r:id="rId28"/>
    <p:sldId id="288" r:id="rId29"/>
    <p:sldId id="264" r:id="rId30"/>
    <p:sldId id="281" r:id="rId31"/>
    <p:sldId id="291" r:id="rId32"/>
    <p:sldId id="294" r:id="rId33"/>
    <p:sldId id="292" r:id="rId34"/>
    <p:sldId id="283" r:id="rId35"/>
    <p:sldId id="293" r:id="rId36"/>
    <p:sldId id="26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7D8D-809B-488C-B03C-6B060642A490}" type="datetimeFigureOut">
              <a:rPr lang="en-CA" smtClean="0"/>
              <a:t>2018-06-24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F7A0-B977-4CDF-9819-BBC5765CC1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148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7D8D-809B-488C-B03C-6B060642A490}" type="datetimeFigureOut">
              <a:rPr lang="en-CA" smtClean="0"/>
              <a:t>2018-06-24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F7A0-B977-4CDF-9819-BBC5765CC1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136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7D8D-809B-488C-B03C-6B060642A490}" type="datetimeFigureOut">
              <a:rPr lang="en-CA" smtClean="0"/>
              <a:t>2018-06-24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F7A0-B977-4CDF-9819-BBC5765CC1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2686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7D8D-809B-488C-B03C-6B060642A490}" type="datetimeFigureOut">
              <a:rPr lang="en-CA" smtClean="0"/>
              <a:t>2018-06-24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F7A0-B977-4CDF-9819-BBC5765CC1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317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7D8D-809B-488C-B03C-6B060642A490}" type="datetimeFigureOut">
              <a:rPr lang="en-CA" smtClean="0"/>
              <a:t>2018-06-24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F7A0-B977-4CDF-9819-BBC5765CC1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001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7D8D-809B-488C-B03C-6B060642A490}" type="datetimeFigureOut">
              <a:rPr lang="en-CA" smtClean="0"/>
              <a:t>2018-06-24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F7A0-B977-4CDF-9819-BBC5765CC1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444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7D8D-809B-488C-B03C-6B060642A490}" type="datetimeFigureOut">
              <a:rPr lang="en-CA" smtClean="0"/>
              <a:t>2018-06-24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F7A0-B977-4CDF-9819-BBC5765CC1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087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7D8D-809B-488C-B03C-6B060642A490}" type="datetimeFigureOut">
              <a:rPr lang="en-CA" smtClean="0"/>
              <a:t>2018-06-24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F7A0-B977-4CDF-9819-BBC5765CC1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22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7D8D-809B-488C-B03C-6B060642A490}" type="datetimeFigureOut">
              <a:rPr lang="en-CA" smtClean="0"/>
              <a:t>2018-06-24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F7A0-B977-4CDF-9819-BBC5765CC1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3307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7D8D-809B-488C-B03C-6B060642A490}" type="datetimeFigureOut">
              <a:rPr lang="en-CA" smtClean="0"/>
              <a:t>2018-06-24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F7A0-B977-4CDF-9819-BBC5765CC1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000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7D8D-809B-488C-B03C-6B060642A490}" type="datetimeFigureOut">
              <a:rPr lang="en-CA" smtClean="0"/>
              <a:t>2018-06-24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F7A0-B977-4CDF-9819-BBC5765CC1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934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D7D8D-809B-488C-B03C-6B060642A490}" type="datetimeFigureOut">
              <a:rPr lang="en-CA" smtClean="0"/>
              <a:t>2018-06-24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7F7A0-B977-4CDF-9819-BBC5765CC1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874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ncerepidemiology.net/article/S1877-7821(14)00155-6/abstrac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ubmed/15069045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Prostate and Breast Cancer</a:t>
            </a:r>
            <a:br>
              <a:rPr lang="en-CA" b="1" dirty="0" smtClean="0"/>
            </a:br>
            <a:r>
              <a:rPr lang="en-CA" sz="4000" b="1" dirty="0" smtClean="0"/>
              <a:t>Possible Ways to Reduce Your Chances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algn="ctr"/>
            <a:endParaRPr lang="en-CA" b="1" dirty="0" smtClean="0"/>
          </a:p>
          <a:p>
            <a:pPr marL="0" indent="0" algn="ctr">
              <a:buNone/>
            </a:pPr>
            <a:r>
              <a:rPr lang="en-CA" b="1" dirty="0" smtClean="0"/>
              <a:t>Dr. Frank F. Mallory</a:t>
            </a:r>
          </a:p>
          <a:p>
            <a:pPr marL="0" indent="0" algn="ctr">
              <a:buNone/>
            </a:pPr>
            <a:r>
              <a:rPr lang="en-CA" b="1" dirty="0" smtClean="0"/>
              <a:t>Full Professor and Past Chair</a:t>
            </a:r>
          </a:p>
          <a:p>
            <a:pPr marL="0" indent="0" algn="ctr">
              <a:buNone/>
            </a:pPr>
            <a:r>
              <a:rPr lang="en-CA" b="1" dirty="0"/>
              <a:t> </a:t>
            </a:r>
            <a:r>
              <a:rPr lang="en-CA" b="1" dirty="0" smtClean="0"/>
              <a:t>     Department of Biology</a:t>
            </a:r>
          </a:p>
          <a:p>
            <a:pPr marL="0" indent="0" algn="ctr">
              <a:buNone/>
            </a:pPr>
            <a:r>
              <a:rPr lang="en-CA" b="1" dirty="0" smtClean="0"/>
              <a:t>    Laurentian University</a:t>
            </a:r>
          </a:p>
          <a:p>
            <a:pPr marL="0" indent="0" algn="ctr">
              <a:buNone/>
            </a:pPr>
            <a:r>
              <a:rPr lang="en-CA" b="1" dirty="0" smtClean="0"/>
              <a:t>     Sudbury, Ontario</a:t>
            </a:r>
          </a:p>
          <a:p>
            <a:pPr marL="0" indent="0" algn="ctr">
              <a:buNone/>
            </a:pPr>
            <a:r>
              <a:rPr lang="en-CA" b="1" dirty="0" smtClean="0"/>
              <a:t>CANADA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388737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Possible Side Effects</a:t>
            </a:r>
            <a:r>
              <a:rPr lang="en-CA" b="1" dirty="0"/>
              <a:t/>
            </a:r>
            <a:br>
              <a:rPr lang="en-CA" b="1" dirty="0"/>
            </a:br>
            <a:r>
              <a:rPr lang="en-CA" b="1" dirty="0"/>
              <a:t>Anabolic </a:t>
            </a:r>
            <a:r>
              <a:rPr lang="en-CA" b="1" dirty="0" smtClean="0"/>
              <a:t>Steroids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u="sng" dirty="0"/>
              <a:t>Short-Term Effects</a:t>
            </a:r>
          </a:p>
          <a:p>
            <a:r>
              <a:rPr lang="en-CA" b="1" dirty="0"/>
              <a:t>Abuse of anabolic steroids may lead to mental problems, such as:</a:t>
            </a:r>
          </a:p>
          <a:p>
            <a:r>
              <a:rPr lang="en-CA" b="1" dirty="0"/>
              <a:t>paranoid (extreme, unreasonable) jealousy</a:t>
            </a:r>
          </a:p>
          <a:p>
            <a:r>
              <a:rPr lang="en-CA" b="1" dirty="0"/>
              <a:t>extreme irritability</a:t>
            </a:r>
          </a:p>
          <a:p>
            <a:r>
              <a:rPr lang="en-CA" b="1" i="1" dirty="0"/>
              <a:t>delusions</a:t>
            </a:r>
            <a:r>
              <a:rPr lang="en-CA" b="1" dirty="0"/>
              <a:t>—false beliefs or ideas</a:t>
            </a:r>
          </a:p>
          <a:p>
            <a:r>
              <a:rPr lang="en-CA" b="1" dirty="0"/>
              <a:t>impaired judgment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6146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Possible Side Effects</a:t>
            </a:r>
            <a:br>
              <a:rPr lang="en-CA" b="1" dirty="0"/>
            </a:br>
            <a:r>
              <a:rPr lang="en-CA" b="1" dirty="0"/>
              <a:t>Anabolic Steroids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u="sng" dirty="0"/>
              <a:t>Long-Term Effects</a:t>
            </a:r>
          </a:p>
          <a:p>
            <a:r>
              <a:rPr lang="en-CA" b="1" dirty="0"/>
              <a:t>Anabolic steroid abuse may lead to serious, even permanent, health problems such as:</a:t>
            </a:r>
          </a:p>
          <a:p>
            <a:r>
              <a:rPr lang="en-CA" b="1" dirty="0"/>
              <a:t>kidney problems or failure</a:t>
            </a:r>
          </a:p>
          <a:p>
            <a:r>
              <a:rPr lang="en-CA" b="1" dirty="0"/>
              <a:t>liver damage</a:t>
            </a:r>
          </a:p>
          <a:p>
            <a:r>
              <a:rPr lang="en-CA" b="1" dirty="0"/>
              <a:t>enlarged heart, high blood pressure, and changes in blood cholesterol, all of which increase the risk of stroke and heart attack, even in young people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7098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Possible Side Effects</a:t>
            </a:r>
            <a:br>
              <a:rPr lang="en-CA" b="1" dirty="0"/>
            </a:br>
            <a:r>
              <a:rPr lang="en-CA" b="1" dirty="0"/>
              <a:t>Anabolic Steroids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Several other effects are gender- and age-specific:</a:t>
            </a:r>
          </a:p>
          <a:p>
            <a:r>
              <a:rPr lang="en-CA" b="1" dirty="0"/>
              <a:t>In men: </a:t>
            </a:r>
          </a:p>
          <a:p>
            <a:pPr lvl="1"/>
            <a:r>
              <a:rPr lang="en-CA" b="1" dirty="0"/>
              <a:t>shrinking testicles</a:t>
            </a:r>
          </a:p>
          <a:p>
            <a:pPr lvl="1"/>
            <a:r>
              <a:rPr lang="en-CA" b="1" dirty="0"/>
              <a:t>decreased sperm count</a:t>
            </a:r>
          </a:p>
          <a:p>
            <a:pPr lvl="1"/>
            <a:r>
              <a:rPr lang="en-CA" b="1" dirty="0"/>
              <a:t>baldness</a:t>
            </a:r>
          </a:p>
          <a:p>
            <a:pPr lvl="1"/>
            <a:r>
              <a:rPr lang="en-CA" b="1" dirty="0"/>
              <a:t>development of breasts</a:t>
            </a:r>
          </a:p>
          <a:p>
            <a:pPr lvl="1"/>
            <a:r>
              <a:rPr lang="en-CA" b="1" dirty="0"/>
              <a:t>increased risk for prostate cancer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94606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Possible Side Effects</a:t>
            </a:r>
            <a:br>
              <a:rPr lang="en-CA" b="1" dirty="0"/>
            </a:br>
            <a:r>
              <a:rPr lang="en-CA" b="1" dirty="0"/>
              <a:t>Anabolic Steroids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20000"/>
          </a:bodyPr>
          <a:lstStyle/>
          <a:p>
            <a:r>
              <a:rPr lang="en-CA" sz="2800" b="1" dirty="0"/>
              <a:t>In women: </a:t>
            </a:r>
          </a:p>
          <a:p>
            <a:pPr lvl="1"/>
            <a:r>
              <a:rPr lang="en-CA" b="1" dirty="0"/>
              <a:t>growth of facial hair or excess body hair</a:t>
            </a:r>
          </a:p>
          <a:p>
            <a:pPr lvl="1"/>
            <a:r>
              <a:rPr lang="en-CA" b="1" dirty="0"/>
              <a:t>male-pattern baldness</a:t>
            </a:r>
          </a:p>
          <a:p>
            <a:pPr lvl="1"/>
            <a:r>
              <a:rPr lang="en-CA" b="1" dirty="0"/>
              <a:t>changes in or stop in the menstrual cycle</a:t>
            </a:r>
          </a:p>
          <a:p>
            <a:pPr lvl="1"/>
            <a:r>
              <a:rPr lang="en-CA" b="1" dirty="0"/>
              <a:t>enlarged clitoris</a:t>
            </a:r>
          </a:p>
          <a:p>
            <a:pPr lvl="1"/>
            <a:r>
              <a:rPr lang="en-CA" b="1" dirty="0"/>
              <a:t>deepened </a:t>
            </a:r>
            <a:r>
              <a:rPr lang="en-CA" b="1" dirty="0" smtClean="0"/>
              <a:t>voice</a:t>
            </a:r>
          </a:p>
          <a:p>
            <a:r>
              <a:rPr lang="en-CA" sz="2800" b="1" dirty="0"/>
              <a:t>In teens: </a:t>
            </a:r>
          </a:p>
          <a:p>
            <a:pPr lvl="1"/>
            <a:r>
              <a:rPr lang="en-CA" b="1" dirty="0"/>
              <a:t>stunted growth (when high hormone levels from steroids signal to the body to stop bone growth too early)</a:t>
            </a:r>
          </a:p>
          <a:p>
            <a:pPr lvl="1"/>
            <a:r>
              <a:rPr lang="en-CA" b="1" dirty="0"/>
              <a:t>stunted height (if teens use steroids before their growth spurt)</a:t>
            </a:r>
          </a:p>
          <a:p>
            <a:pPr lvl="1"/>
            <a:endParaRPr lang="en-CA" b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341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b="1" dirty="0" smtClean="0"/>
              <a:t>Clearly</a:t>
            </a:r>
            <a:br>
              <a:rPr lang="en-CA" sz="3600" b="1" dirty="0" smtClean="0"/>
            </a:br>
            <a:r>
              <a:rPr lang="en-CA" sz="3600" b="1" dirty="0" smtClean="0"/>
              <a:t>Natural Testosterone/Androgen Boosters are Safer</a:t>
            </a:r>
            <a:endParaRPr lang="en-C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endParaRPr lang="en-CA" b="1" dirty="0" smtClean="0"/>
          </a:p>
          <a:p>
            <a:r>
              <a:rPr lang="en-CA" b="1" dirty="0" smtClean="0"/>
              <a:t>Ejaculation Abstinence</a:t>
            </a:r>
          </a:p>
          <a:p>
            <a:r>
              <a:rPr lang="en-CA" b="1" dirty="0" smtClean="0"/>
              <a:t>Think about having Sex</a:t>
            </a:r>
          </a:p>
          <a:p>
            <a:r>
              <a:rPr lang="en-CA" b="1" dirty="0"/>
              <a:t>Having </a:t>
            </a:r>
            <a:r>
              <a:rPr lang="en-CA" b="1" dirty="0" smtClean="0"/>
              <a:t>Sex</a:t>
            </a:r>
          </a:p>
          <a:p>
            <a:r>
              <a:rPr lang="en-CA" b="1" dirty="0" smtClean="0"/>
              <a:t>Watching Pornography-</a:t>
            </a:r>
          </a:p>
          <a:p>
            <a:pPr lvl="1"/>
            <a:r>
              <a:rPr lang="en-CA" b="1" dirty="0" smtClean="0"/>
              <a:t>studies have shown that males can increase their testosterone (androgen) levels by 100% and females by 80%.</a:t>
            </a:r>
          </a:p>
          <a:p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6152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Ejaculation Abstinence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122" name="Picture 2" descr="C:\Users\FMallory\Desktop\7-day-abstinence-t-level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83820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00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If You Google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000" b="1" dirty="0" smtClean="0"/>
              <a:t>Pornography and Testosterone</a:t>
            </a:r>
            <a:endParaRPr lang="en-CA" sz="4000" b="1" dirty="0"/>
          </a:p>
        </p:txBody>
      </p:sp>
    </p:spTree>
    <p:extLst>
      <p:ext uri="{BB962C8B-B14F-4D97-AF65-F5344CB8AC3E}">
        <p14:creationId xmlns:p14="http://schemas.microsoft.com/office/powerpoint/2010/main" val="40496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Pornography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000" b="1" dirty="0" err="1"/>
              <a:t>Escasa</a:t>
            </a:r>
            <a:r>
              <a:rPr lang="en-CA" sz="2000" b="1" dirty="0"/>
              <a:t> et al </a:t>
            </a:r>
            <a:r>
              <a:rPr lang="en-CA" sz="2000" b="1" dirty="0" smtClean="0"/>
              <a:t>[2011]</a:t>
            </a:r>
            <a:r>
              <a:rPr lang="en-CA" sz="2000" b="1" dirty="0"/>
              <a:t> </a:t>
            </a:r>
            <a:r>
              <a:rPr lang="en-CA" sz="2000" b="1" i="1" dirty="0"/>
              <a:t>analysed the effect of sexual visual stimuli on T levels</a:t>
            </a:r>
            <a:r>
              <a:rPr lang="en-CA" sz="2000" b="1" dirty="0"/>
              <a:t> </a:t>
            </a:r>
            <a:r>
              <a:rPr lang="en-CA" sz="2000" b="1" dirty="0" smtClean="0"/>
              <a:t>in 44 </a:t>
            </a:r>
            <a:r>
              <a:rPr lang="en-CA" sz="2000" b="1" dirty="0"/>
              <a:t>males </a:t>
            </a:r>
            <a:r>
              <a:rPr lang="en-CA" sz="2000" b="1" dirty="0" smtClean="0"/>
              <a:t>in </a:t>
            </a:r>
            <a:r>
              <a:rPr lang="en-CA" sz="2000" b="1" dirty="0"/>
              <a:t>a swingers </a:t>
            </a:r>
            <a:r>
              <a:rPr lang="en-CA" sz="2000" b="1" dirty="0" smtClean="0"/>
              <a:t>club–T </a:t>
            </a:r>
            <a:r>
              <a:rPr lang="en-CA" sz="2000" b="1" dirty="0"/>
              <a:t>levels increased by 11</a:t>
            </a:r>
            <a:r>
              <a:rPr lang="en-CA" sz="2000" b="1" dirty="0" smtClean="0"/>
              <a:t>%.</a:t>
            </a:r>
          </a:p>
          <a:p>
            <a:r>
              <a:rPr lang="en-CA" sz="2000" b="1" dirty="0" smtClean="0"/>
              <a:t>Cook et al (2012) showed </a:t>
            </a:r>
            <a:r>
              <a:rPr lang="en-CA" sz="2000" b="1" dirty="0"/>
              <a:t>that T levels increased with </a:t>
            </a:r>
            <a:r>
              <a:rPr lang="en-CA" sz="2000" b="1" dirty="0" smtClean="0"/>
              <a:t>erotic films, </a:t>
            </a:r>
            <a:r>
              <a:rPr lang="en-CA" sz="2000" b="1" dirty="0"/>
              <a:t>decreased with </a:t>
            </a:r>
            <a:r>
              <a:rPr lang="en-CA" sz="2000" b="1" dirty="0" smtClean="0"/>
              <a:t>sad films, while aggressive films </a:t>
            </a:r>
            <a:r>
              <a:rPr lang="en-CA" sz="2000" b="1" dirty="0"/>
              <a:t>significantly increased </a:t>
            </a:r>
            <a:r>
              <a:rPr lang="en-CA" sz="2000" b="1" dirty="0" smtClean="0"/>
              <a:t>cortisol.</a:t>
            </a:r>
          </a:p>
          <a:p>
            <a:endParaRPr lang="en-CA" sz="2000" b="1" dirty="0" smtClean="0"/>
          </a:p>
          <a:p>
            <a:r>
              <a:rPr lang="en-CA" sz="2000" b="1" dirty="0" err="1" smtClean="0"/>
              <a:t>Hellhammer</a:t>
            </a:r>
            <a:r>
              <a:rPr lang="en-CA" sz="2000" b="1" dirty="0" smtClean="0"/>
              <a:t> et al (1985)&gt; </a:t>
            </a:r>
            <a:r>
              <a:rPr lang="en-CA" sz="2000" b="1" dirty="0"/>
              <a:t>T levels increased by 35% after </a:t>
            </a:r>
            <a:r>
              <a:rPr lang="en-CA" sz="2000" b="1" dirty="0" smtClean="0"/>
              <a:t>sexually </a:t>
            </a:r>
            <a:r>
              <a:rPr lang="en-CA" sz="2000" b="1" dirty="0"/>
              <a:t>explicit </a:t>
            </a:r>
            <a:r>
              <a:rPr lang="en-CA" sz="2000" b="1" dirty="0" smtClean="0"/>
              <a:t>films– </a:t>
            </a:r>
            <a:r>
              <a:rPr lang="en-CA" sz="2000" b="1" dirty="0"/>
              <a:t>increasing from 15 minutes and peaking at 60-90 minutes after the end of the film </a:t>
            </a:r>
            <a:r>
              <a:rPr lang="en-CA" sz="2000" b="1" dirty="0" smtClean="0"/>
              <a:t>–men </a:t>
            </a:r>
            <a:r>
              <a:rPr lang="en-CA" sz="2000" b="1" dirty="0"/>
              <a:t>also reported increased motivation, competitiveness, and decreased </a:t>
            </a:r>
            <a:r>
              <a:rPr lang="en-CA" sz="2000" b="1" dirty="0" smtClean="0"/>
              <a:t>exhaustion</a:t>
            </a:r>
            <a:r>
              <a:rPr lang="en-CA" sz="2000" b="1" i="1" dirty="0"/>
              <a:t/>
            </a:r>
            <a:br>
              <a:rPr lang="en-CA" sz="2000" b="1" i="1" dirty="0"/>
            </a:br>
            <a:endParaRPr lang="en-CA" sz="2000" b="1" i="1" dirty="0" smtClean="0"/>
          </a:p>
          <a:p>
            <a:r>
              <a:rPr lang="en-US" sz="2000" b="1" dirty="0" smtClean="0"/>
              <a:t>Other studies showed pornography increased testosterone levels by 100% in males and androgens by 80% in females</a:t>
            </a:r>
          </a:p>
          <a:p>
            <a:r>
              <a:rPr lang="en-US" sz="2000" b="1" dirty="0" smtClean="0"/>
              <a:t>Androgens are directly associated with male and female libido</a:t>
            </a:r>
            <a:endParaRPr lang="en-CA" sz="2000" b="1" dirty="0"/>
          </a:p>
        </p:txBody>
      </p:sp>
    </p:spTree>
    <p:extLst>
      <p:ext uri="{BB962C8B-B14F-4D97-AF65-F5344CB8AC3E}">
        <p14:creationId xmlns:p14="http://schemas.microsoft.com/office/powerpoint/2010/main" val="196107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000" b="1" dirty="0" smtClean="0"/>
              <a:t>Early Pornography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3600" b="1" i="1" dirty="0" smtClean="0"/>
              <a:t>Pompeii-Roman Empire</a:t>
            </a:r>
            <a:endParaRPr lang="en-CA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2050" name="Picture 2" descr="C:\Users\FMallory\Desktop\Pompeii-wall_pain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29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If you Google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000" b="1" dirty="0" smtClean="0"/>
              <a:t>Prostate Gland</a:t>
            </a:r>
            <a:endParaRPr lang="en-CA" sz="4000" b="1" dirty="0"/>
          </a:p>
        </p:txBody>
      </p:sp>
    </p:spTree>
    <p:extLst>
      <p:ext uri="{BB962C8B-B14F-4D97-AF65-F5344CB8AC3E}">
        <p14:creationId xmlns:p14="http://schemas.microsoft.com/office/powerpoint/2010/main" val="12118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If You Google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000" b="1" dirty="0" smtClean="0"/>
              <a:t>Age and Testosterone</a:t>
            </a:r>
            <a:endParaRPr lang="en-CA" sz="4000" b="1" dirty="0"/>
          </a:p>
        </p:txBody>
      </p:sp>
    </p:spTree>
    <p:extLst>
      <p:ext uri="{BB962C8B-B14F-4D97-AF65-F5344CB8AC3E}">
        <p14:creationId xmlns:p14="http://schemas.microsoft.com/office/powerpoint/2010/main" val="330653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146" name="Picture 2" descr="C:\Users\FMallory\Desktop\Prostate+Gland+Single+organ+the+size+of+chestnut+found+inferior+to+bladder.+Secretes+milky,+pH+6.5+fluid+that+increases+sperm+motil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888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Normal and Begin Prostate Hyperplasia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4" name="Picture 2" descr="C:\Users\FMallory\Desktop\BPH_Lareg3b -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83820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583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Prostate Enlargement with 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 descr="C:\Users\FMallory\Desktop\prostatechartfig.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8991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3408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If You Google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000" b="1" dirty="0" smtClean="0"/>
              <a:t>Prostate Cancer</a:t>
            </a:r>
            <a:endParaRPr lang="en-CA" sz="4000" b="1" dirty="0"/>
          </a:p>
        </p:txBody>
      </p:sp>
    </p:spTree>
    <p:extLst>
      <p:ext uri="{BB962C8B-B14F-4D97-AF65-F5344CB8AC3E}">
        <p14:creationId xmlns:p14="http://schemas.microsoft.com/office/powerpoint/2010/main" val="3431849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Prostate Cancer Rates/Country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4" name="Picture 2" descr="C:\Users\FMallory\Desktop\prostate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305799" cy="487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8732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Prostate </a:t>
            </a:r>
            <a:r>
              <a:rPr lang="en-US" b="1" dirty="0"/>
              <a:t>C</a:t>
            </a:r>
            <a:r>
              <a:rPr lang="en-US" b="1" dirty="0" smtClean="0"/>
              <a:t>ancer Stats-Canada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1" u="sng" dirty="0" smtClean="0"/>
              <a:t>2017</a:t>
            </a:r>
          </a:p>
          <a:p>
            <a:r>
              <a:rPr lang="en-US" sz="2800" b="1" dirty="0" smtClean="0"/>
              <a:t>21,300 men diagnosed with prostate cancer</a:t>
            </a:r>
          </a:p>
          <a:p>
            <a:r>
              <a:rPr lang="en-US" sz="2800" b="1" dirty="0" smtClean="0"/>
              <a:t>21% of all new cases of cancer in men</a:t>
            </a:r>
          </a:p>
          <a:p>
            <a:r>
              <a:rPr lang="en-US" sz="2800" b="1" dirty="0" smtClean="0"/>
              <a:t>4,100 men will die=10% all male cancer deaths</a:t>
            </a:r>
          </a:p>
          <a:p>
            <a:r>
              <a:rPr lang="en-US" sz="2800" b="1" dirty="0" smtClean="0"/>
              <a:t>On average, 58 Canadian males diagnosed every day</a:t>
            </a:r>
          </a:p>
          <a:p>
            <a:r>
              <a:rPr lang="en-US" sz="2800" b="1" dirty="0" smtClean="0"/>
              <a:t>On average, 11 Canadian males will die every day</a:t>
            </a:r>
          </a:p>
          <a:p>
            <a:r>
              <a:rPr lang="en-US" sz="2800" b="1" dirty="0" smtClean="0"/>
              <a:t>1 in 7 Canadian males will get prostate cancer over their lifetime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4742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Prostate Cancer Data-New England</a:t>
            </a:r>
            <a:br>
              <a:rPr lang="en-CA" dirty="0" smtClean="0"/>
            </a:br>
            <a:r>
              <a:rPr lang="en-CA" dirty="0" smtClean="0"/>
              <a:t>New Cases vs Deaths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098" name="Picture 2" descr="C:\Users\FMallory\Desktop\prostate cancer dx and death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1"/>
            <a:ext cx="84582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3040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Breast </a:t>
            </a:r>
            <a:r>
              <a:rPr lang="en-US" b="1" dirty="0"/>
              <a:t>C</a:t>
            </a:r>
            <a:r>
              <a:rPr lang="en-US" b="1" dirty="0" smtClean="0"/>
              <a:t>ancer Stats-Canada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u="sng" dirty="0" smtClean="0"/>
              <a:t>2017</a:t>
            </a:r>
          </a:p>
          <a:p>
            <a:r>
              <a:rPr lang="en-US" sz="2800" b="1" dirty="0" smtClean="0"/>
              <a:t>26,300 women were diagnosed with breast cancer</a:t>
            </a:r>
          </a:p>
          <a:p>
            <a:r>
              <a:rPr lang="en-US" sz="2800" b="1" dirty="0" smtClean="0"/>
              <a:t>25% of all cancer cases in women</a:t>
            </a:r>
          </a:p>
          <a:p>
            <a:r>
              <a:rPr lang="en-US" sz="2800" b="1" dirty="0" smtClean="0"/>
              <a:t>5,000 women died &gt;13% of all cancer cases</a:t>
            </a:r>
          </a:p>
          <a:p>
            <a:r>
              <a:rPr lang="en-US" sz="2800" b="1" dirty="0" smtClean="0"/>
              <a:t>On average,72 Canadian women were diagnosed with Breast Cancer every day</a:t>
            </a:r>
          </a:p>
          <a:p>
            <a:r>
              <a:rPr lang="en-US" sz="2800" b="1" dirty="0" smtClean="0"/>
              <a:t>On average, 14 Canadian women died every day</a:t>
            </a:r>
          </a:p>
          <a:p>
            <a:r>
              <a:rPr lang="en-US" sz="2800" b="1" dirty="0" smtClean="0"/>
              <a:t>1 in 8 Canadian women will develop breast cancer during their lifetime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15881001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/>
              <a:t>If You Google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000" b="1" dirty="0" smtClean="0"/>
              <a:t>Sex, Prostate and Breast Cancer</a:t>
            </a:r>
            <a:endParaRPr lang="en-CA" sz="4000" b="1" dirty="0"/>
          </a:p>
        </p:txBody>
      </p:sp>
    </p:spTree>
    <p:extLst>
      <p:ext uri="{BB962C8B-B14F-4D97-AF65-F5344CB8AC3E}">
        <p14:creationId xmlns:p14="http://schemas.microsoft.com/office/powerpoint/2010/main" val="4688934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Sex and Prostate Cancer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2800" b="1" dirty="0"/>
              <a:t>The research </a:t>
            </a:r>
            <a:r>
              <a:rPr lang="en-CA" sz="2800" b="1" dirty="0" smtClean="0"/>
              <a:t>suggested </a:t>
            </a:r>
            <a:r>
              <a:rPr lang="en-CA" sz="2800" b="1" dirty="0"/>
              <a:t>that men who said they'd never had sexual intercourse were nearly twice as likely to be diagnosed with prostate </a:t>
            </a:r>
            <a:r>
              <a:rPr lang="en-CA" sz="2800" b="1" dirty="0" smtClean="0"/>
              <a:t>cancer. </a:t>
            </a:r>
          </a:p>
          <a:p>
            <a:r>
              <a:rPr lang="en-CA" sz="2800" b="1" dirty="0" smtClean="0"/>
              <a:t>Men </a:t>
            </a:r>
            <a:r>
              <a:rPr lang="en-CA" sz="2800" b="1" dirty="0"/>
              <a:t>who had slept with more than 20 women were not only markedly less likely to get any type of prostate cancer, but experienced a 19 percent reduction in diagnoses with aggressive types of prostate cancer</a:t>
            </a:r>
            <a:r>
              <a:rPr lang="en-CA" sz="2800" b="1" dirty="0" smtClean="0"/>
              <a:t>.</a:t>
            </a:r>
          </a:p>
          <a:p>
            <a:r>
              <a:rPr lang="en-CA" sz="2800" b="1" dirty="0"/>
              <a:t>Analyzing questionnaires from more than 3,200 men, Canadian scientists found that men who have sex with more than 20 women </a:t>
            </a:r>
            <a:r>
              <a:rPr lang="en-CA" sz="2800" b="1" dirty="0" smtClean="0"/>
              <a:t>had </a:t>
            </a:r>
            <a:r>
              <a:rPr lang="en-CA" sz="2800" b="1" dirty="0" smtClean="0">
                <a:hlinkClick r:id="rId2"/>
              </a:rPr>
              <a:t>a </a:t>
            </a:r>
            <a:r>
              <a:rPr lang="en-CA" sz="2800" b="1" dirty="0">
                <a:hlinkClick r:id="rId2"/>
              </a:rPr>
              <a:t>28 percent drop in the odds of one day being diagnosed with prostate cancer</a:t>
            </a:r>
            <a:r>
              <a:rPr lang="en-CA" sz="2800" b="1" dirty="0" smtClean="0"/>
              <a:t>.</a:t>
            </a:r>
            <a:r>
              <a:rPr lang="en-CA" sz="2800" b="1" dirty="0"/>
              <a:t> 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516646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CA" sz="3600" dirty="0" smtClean="0"/>
              <a:t>In Males, Natural Testosterone Production Starts to Decline in the Early 30’s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pic>
        <p:nvPicPr>
          <p:cNvPr id="1026" name="Picture 2" descr="C:\Users\FMallory\Desktop\testosterone-levels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83820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119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sz="2800" b="1" dirty="0"/>
              <a:t>From </a:t>
            </a:r>
            <a:r>
              <a:rPr lang="en-CA" sz="2800" b="1" dirty="0" smtClean="0"/>
              <a:t>additional research</a:t>
            </a:r>
            <a:r>
              <a:rPr lang="en-CA" sz="2800" b="1" dirty="0"/>
              <a:t>, it appears that </a:t>
            </a:r>
            <a:r>
              <a:rPr lang="en-CA" sz="2800" b="1" dirty="0">
                <a:hlinkClick r:id="rId2"/>
              </a:rPr>
              <a:t>ejaculation frequency — not the number of sexual partners — is the key factor</a:t>
            </a:r>
            <a:r>
              <a:rPr lang="en-CA" sz="2800" b="1" dirty="0"/>
              <a:t> in cutting prostate cancer </a:t>
            </a:r>
            <a:r>
              <a:rPr lang="en-CA" sz="2800" b="1" dirty="0" smtClean="0"/>
              <a:t>risk</a:t>
            </a:r>
          </a:p>
          <a:p>
            <a:endParaRPr lang="en-CA" sz="2800" b="1" dirty="0" smtClean="0"/>
          </a:p>
          <a:p>
            <a:r>
              <a:rPr lang="en-US" sz="2800" b="1" dirty="0" smtClean="0"/>
              <a:t>Female libido and genital system function is directly related to androgen levels mainly originating from the ovaries and adrenal glands and will be sustained by the increased levels as well.</a:t>
            </a:r>
          </a:p>
          <a:p>
            <a:r>
              <a:rPr lang="en-US" sz="2800" b="1" dirty="0" smtClean="0"/>
              <a:t>Menopause in women now occurs on average at 51 years of age</a:t>
            </a:r>
            <a:endParaRPr lang="en-CA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17132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Watch Porn with your partner few times/week</a:t>
            </a:r>
          </a:p>
          <a:p>
            <a:r>
              <a:rPr lang="en-US" sz="2800" b="1" dirty="0" smtClean="0"/>
              <a:t>This stimulates Natural Production of Testosterone (Androgens)</a:t>
            </a:r>
          </a:p>
          <a:p>
            <a:r>
              <a:rPr lang="en-US" sz="2800" b="1" dirty="0" smtClean="0"/>
              <a:t>This keeps “Mr. Happy” and “Hot and Juicy” functional</a:t>
            </a:r>
          </a:p>
          <a:p>
            <a:r>
              <a:rPr lang="en-US" sz="2800" b="1" dirty="0" smtClean="0"/>
              <a:t>Have Sex at least once a week</a:t>
            </a:r>
          </a:p>
          <a:p>
            <a:r>
              <a:rPr lang="en-US" sz="2800" b="1" dirty="0" smtClean="0"/>
              <a:t>Reduce chances of Prostate Cancer up to 40%</a:t>
            </a:r>
          </a:p>
          <a:p>
            <a:r>
              <a:rPr lang="en-US" sz="2800" b="1" dirty="0" smtClean="0"/>
              <a:t>Reduce chances of Breast Cancer significantly and gain a great family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10818679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Breast cancer is least in women who enjoy sex, partner-up, have children and breast feed their children for longer periods of time</a:t>
            </a:r>
          </a:p>
          <a:p>
            <a:r>
              <a:rPr lang="en-US" b="1" dirty="0" smtClean="0"/>
              <a:t>Having children at younger ages reduces the chances of breast cancer further</a:t>
            </a:r>
          </a:p>
          <a:p>
            <a:r>
              <a:rPr lang="en-US" b="1" dirty="0" smtClean="0"/>
              <a:t>Nuns that are celibate have some of the highest breast cancer rates in society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83701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Conclusion</a:t>
            </a:r>
            <a:br>
              <a:rPr lang="en-US" sz="3600" b="1" dirty="0" smtClean="0"/>
            </a:br>
            <a:r>
              <a:rPr lang="en-US" sz="3600" b="1" dirty="0" smtClean="0"/>
              <a:t>Natural Selection Has Designed Us</a:t>
            </a:r>
            <a:br>
              <a:rPr lang="en-US" sz="3600" b="1" dirty="0" smtClean="0"/>
            </a:br>
            <a:r>
              <a:rPr lang="en-US" sz="3600" b="1" dirty="0" smtClean="0"/>
              <a:t>to:</a:t>
            </a:r>
            <a:endParaRPr lang="en-C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algn="ctr"/>
            <a:r>
              <a:rPr lang="en-US" sz="4800" b="1" dirty="0" smtClean="0"/>
              <a:t>Use It</a:t>
            </a:r>
          </a:p>
          <a:p>
            <a:pPr algn="ctr"/>
            <a:r>
              <a:rPr lang="en-US" sz="4800" b="1" dirty="0"/>
              <a:t>o</a:t>
            </a:r>
            <a:r>
              <a:rPr lang="en-US" sz="4800" b="1" dirty="0" smtClean="0"/>
              <a:t>r</a:t>
            </a:r>
          </a:p>
          <a:p>
            <a:pPr algn="ctr"/>
            <a:r>
              <a:rPr lang="en-US" sz="4800" b="1" dirty="0" smtClean="0"/>
              <a:t>Loose IT</a:t>
            </a:r>
            <a:endParaRPr lang="en-CA" sz="4800" b="1" dirty="0"/>
          </a:p>
        </p:txBody>
      </p:sp>
    </p:spTree>
    <p:extLst>
      <p:ext uri="{BB962C8B-B14F-4D97-AF65-F5344CB8AC3E}">
        <p14:creationId xmlns:p14="http://schemas.microsoft.com/office/powerpoint/2010/main" val="418158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FACTORS!!!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 descr="C:\Users\FMallory\Desktop\18485836_10154569626611717_1759499848044014511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2296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24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Mallory's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2" descr="C:\Users\FMallory\Desktop\13626625_10153763948467157_472749236370141187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95400"/>
            <a:ext cx="40386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18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References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CA" dirty="0"/>
          </a:p>
          <a:p>
            <a:r>
              <a:rPr lang="en-CA" dirty="0" err="1"/>
              <a:t>Escasa</a:t>
            </a:r>
            <a:r>
              <a:rPr lang="en-CA" dirty="0"/>
              <a:t>, MJ et al. </a:t>
            </a:r>
            <a:r>
              <a:rPr lang="en-CA" i="1" dirty="0"/>
              <a:t>Salivary Testosterone Levels in Men at a U.S. Sex Club. </a:t>
            </a:r>
            <a:r>
              <a:rPr lang="en-CA" dirty="0"/>
              <a:t>Arch Sex </a:t>
            </a:r>
            <a:r>
              <a:rPr lang="en-CA" dirty="0" err="1"/>
              <a:t>Behav</a:t>
            </a:r>
            <a:r>
              <a:rPr lang="en-CA" dirty="0"/>
              <a:t>. 2011; 40: 921-92</a:t>
            </a:r>
          </a:p>
          <a:p>
            <a:r>
              <a:rPr lang="en-CA" dirty="0"/>
              <a:t>Cook, CJ et al. </a:t>
            </a:r>
            <a:r>
              <a:rPr lang="en-CA" i="1" dirty="0"/>
              <a:t>Changes in salivary testosterone concentrations and subsequent voluntary squat performance following the presentation of short video clips. </a:t>
            </a:r>
            <a:r>
              <a:rPr lang="en-CA" dirty="0" err="1"/>
              <a:t>Horm</a:t>
            </a:r>
            <a:r>
              <a:rPr lang="en-CA" dirty="0"/>
              <a:t> </a:t>
            </a:r>
            <a:r>
              <a:rPr lang="en-CA" dirty="0" err="1"/>
              <a:t>Behav</a:t>
            </a:r>
            <a:r>
              <a:rPr lang="en-CA" dirty="0"/>
              <a:t>. 2012; 6(1): 17-22</a:t>
            </a:r>
          </a:p>
          <a:p>
            <a:r>
              <a:rPr lang="en-CA" dirty="0" err="1"/>
              <a:t>Seo</a:t>
            </a:r>
            <a:r>
              <a:rPr lang="en-CA" dirty="0"/>
              <a:t>, Y et al. </a:t>
            </a:r>
            <a:r>
              <a:rPr lang="en-CA" i="1" dirty="0"/>
              <a:t>Plasma concentration of prolactin, testosterone might be associated with brain response to visual erotic stimuli in healthy heterosexual males. </a:t>
            </a:r>
            <a:r>
              <a:rPr lang="en-CA" dirty="0"/>
              <a:t>Psychiatry </a:t>
            </a:r>
            <a:r>
              <a:rPr lang="en-CA" dirty="0" smtClean="0"/>
              <a:t>Investigations </a:t>
            </a:r>
            <a:r>
              <a:rPr lang="en-CA" dirty="0"/>
              <a:t>2009; 6(3): 194-203</a:t>
            </a:r>
          </a:p>
          <a:p>
            <a:r>
              <a:rPr lang="en-CA" dirty="0" err="1"/>
              <a:t>Hellhammer</a:t>
            </a:r>
            <a:r>
              <a:rPr lang="en-CA" dirty="0"/>
              <a:t>, DH et al. </a:t>
            </a:r>
            <a:r>
              <a:rPr lang="en-CA" i="1" dirty="0"/>
              <a:t>Changes in saliva testosterone after psychological stimulation in men. </a:t>
            </a:r>
            <a:r>
              <a:rPr lang="en-CA" dirty="0" err="1"/>
              <a:t>Psychoneuroendocrinology</a:t>
            </a:r>
            <a:r>
              <a:rPr lang="en-CA" dirty="0"/>
              <a:t>. 1985; 10(1): 77-81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24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Natural Testosterone Levels Also Vary with Time of Day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027237"/>
            <a:ext cx="8229600" cy="4144963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pic>
        <p:nvPicPr>
          <p:cNvPr id="2050" name="Picture 2" descr="C:\Users\FMallory\Desktop\low-t-testosterone-s10-chart-of-daily-testosterone-leve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600200"/>
            <a:ext cx="82296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729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Consequences of Low Testosterone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CA" sz="2800" b="1" dirty="0"/>
              <a:t>D</a:t>
            </a:r>
            <a:r>
              <a:rPr lang="en-CA" sz="2800" b="1" dirty="0" smtClean="0"/>
              <a:t>epression</a:t>
            </a:r>
          </a:p>
          <a:p>
            <a:r>
              <a:rPr lang="en-CA" sz="2800" b="1" dirty="0" smtClean="0"/>
              <a:t>Fatigue</a:t>
            </a:r>
          </a:p>
          <a:p>
            <a:r>
              <a:rPr lang="en-CA" sz="2800" b="1" dirty="0" smtClean="0"/>
              <a:t>Weakness</a:t>
            </a:r>
          </a:p>
          <a:p>
            <a:r>
              <a:rPr lang="en-CA" sz="2800" b="1" dirty="0"/>
              <a:t>L</a:t>
            </a:r>
            <a:r>
              <a:rPr lang="en-CA" sz="2800" b="1" dirty="0" smtClean="0"/>
              <a:t>oss </a:t>
            </a:r>
            <a:r>
              <a:rPr lang="en-CA" sz="2800" b="1" dirty="0"/>
              <a:t>of </a:t>
            </a:r>
            <a:r>
              <a:rPr lang="en-CA" sz="2800" b="1" dirty="0" smtClean="0"/>
              <a:t>Sex Drive (decreased libido)</a:t>
            </a:r>
          </a:p>
          <a:p>
            <a:r>
              <a:rPr lang="en-CA" sz="2800" b="1" dirty="0"/>
              <a:t>H</a:t>
            </a:r>
            <a:r>
              <a:rPr lang="en-CA" sz="2800" b="1" dirty="0" smtClean="0"/>
              <a:t>air </a:t>
            </a:r>
            <a:r>
              <a:rPr lang="en-CA" sz="2800" b="1" dirty="0"/>
              <a:t>L</a:t>
            </a:r>
            <a:r>
              <a:rPr lang="en-CA" sz="2800" b="1" dirty="0" smtClean="0"/>
              <a:t>oss</a:t>
            </a:r>
          </a:p>
          <a:p>
            <a:r>
              <a:rPr lang="en-CA" sz="2800" b="1" dirty="0"/>
              <a:t>W</a:t>
            </a:r>
            <a:r>
              <a:rPr lang="en-CA" sz="2800" b="1" dirty="0" smtClean="0"/>
              <a:t>eight </a:t>
            </a:r>
            <a:r>
              <a:rPr lang="en-CA" sz="2800" b="1" dirty="0"/>
              <a:t>G</a:t>
            </a:r>
            <a:r>
              <a:rPr lang="en-CA" sz="2800" b="1" dirty="0" smtClean="0"/>
              <a:t>ain</a:t>
            </a:r>
            <a:endParaRPr lang="en-CA" sz="2800" b="1" dirty="0"/>
          </a:p>
          <a:p>
            <a:r>
              <a:rPr lang="en-CA" sz="2800" b="1" dirty="0" smtClean="0"/>
              <a:t> Irritability</a:t>
            </a:r>
          </a:p>
          <a:p>
            <a:r>
              <a:rPr lang="en-CA" sz="2800" b="1" dirty="0"/>
              <a:t>D</a:t>
            </a:r>
            <a:r>
              <a:rPr lang="en-CA" sz="2800" b="1" dirty="0" smtClean="0"/>
              <a:t>ecreased Bone </a:t>
            </a:r>
            <a:r>
              <a:rPr lang="en-CA" sz="2800" b="1" dirty="0"/>
              <a:t>D</a:t>
            </a:r>
            <a:r>
              <a:rPr lang="en-CA" sz="2800" b="1" dirty="0" smtClean="0"/>
              <a:t>ensity</a:t>
            </a:r>
          </a:p>
          <a:p>
            <a:r>
              <a:rPr lang="en-CA" sz="2800" b="1" dirty="0"/>
              <a:t>S</a:t>
            </a:r>
            <a:r>
              <a:rPr lang="en-CA" sz="2800" b="1" dirty="0" smtClean="0"/>
              <a:t>hrinking Muscles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499290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 Women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b="1" dirty="0" smtClean="0"/>
          </a:p>
          <a:p>
            <a:r>
              <a:rPr lang="en-US" b="1" dirty="0" smtClean="0"/>
              <a:t>Women also produce small amounts of testosterone and other androgens from their adrenal glands and ovaries</a:t>
            </a:r>
          </a:p>
          <a:p>
            <a:endParaRPr lang="en-US" b="1" dirty="0" smtClean="0"/>
          </a:p>
          <a:p>
            <a:r>
              <a:rPr lang="en-US" b="1" dirty="0" smtClean="0"/>
              <a:t>These hormones affect libido, a fancy word for “General Horniness Syndrome”</a:t>
            </a:r>
            <a:endParaRPr lang="en-CA" b="1" dirty="0"/>
          </a:p>
          <a:p>
            <a:r>
              <a:rPr lang="en-US" b="1" dirty="0" smtClean="0"/>
              <a:t>Low androgen levels affects sexual desire and pleasure and the incidence of Sex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00778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/>
              <a:t/>
            </a:r>
            <a:br>
              <a:rPr lang="en-CA" dirty="0"/>
            </a:br>
            <a:r>
              <a:rPr lang="en-CA" b="1" dirty="0"/>
              <a:t>Possible Options</a:t>
            </a:r>
            <a:br>
              <a:rPr lang="en-CA" b="1" dirty="0"/>
            </a:br>
            <a:r>
              <a:rPr lang="en-CA" b="1" dirty="0"/>
              <a:t>Anabolic Steroids</a:t>
            </a:r>
            <a:br>
              <a:rPr lang="en-CA" b="1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What </a:t>
            </a:r>
            <a:r>
              <a:rPr lang="en-CA" b="1" dirty="0"/>
              <a:t>are anabolic steroids?</a:t>
            </a:r>
          </a:p>
          <a:p>
            <a:endParaRPr lang="en-CA" dirty="0" smtClean="0"/>
          </a:p>
          <a:p>
            <a:r>
              <a:rPr lang="en-CA" b="1" dirty="0" smtClean="0"/>
              <a:t>Anabolic </a:t>
            </a:r>
            <a:r>
              <a:rPr lang="en-CA" b="1" dirty="0"/>
              <a:t>steroids are synthetic variations of the male sex hormone testosterone. </a:t>
            </a:r>
            <a:endParaRPr lang="en-CA" b="1" dirty="0" smtClean="0"/>
          </a:p>
          <a:p>
            <a:endParaRPr lang="en-CA" b="1" dirty="0"/>
          </a:p>
          <a:p>
            <a:r>
              <a:rPr lang="en-CA" b="1" dirty="0" smtClean="0"/>
              <a:t>Some </a:t>
            </a:r>
            <a:r>
              <a:rPr lang="en-CA" b="1" dirty="0"/>
              <a:t>common names for anabolic steroids are Gear, Juice, </a:t>
            </a:r>
            <a:r>
              <a:rPr lang="en-CA" b="1" dirty="0" err="1"/>
              <a:t>Roids</a:t>
            </a:r>
            <a:r>
              <a:rPr lang="en-CA" b="1" dirty="0"/>
              <a:t>, and Stackers.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688814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Possible Benefits</a:t>
            </a:r>
            <a:br>
              <a:rPr lang="en-CA" b="1" dirty="0" smtClean="0"/>
            </a:br>
            <a:r>
              <a:rPr lang="en-CA" b="1" dirty="0" smtClean="0"/>
              <a:t>Anabolic Steroids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62500" lnSpcReduction="20000"/>
          </a:bodyPr>
          <a:lstStyle/>
          <a:p>
            <a:endParaRPr lang="en-CA" b="1" dirty="0" smtClean="0"/>
          </a:p>
          <a:p>
            <a:pPr marL="0" indent="0">
              <a:buNone/>
            </a:pPr>
            <a:r>
              <a:rPr lang="en-CA" sz="3600" b="1" dirty="0" smtClean="0"/>
              <a:t>Improve </a:t>
            </a:r>
            <a:r>
              <a:rPr lang="en-CA" sz="3600" b="1" dirty="0"/>
              <a:t>physical appearance</a:t>
            </a:r>
            <a:br>
              <a:rPr lang="en-CA" sz="3600" b="1" dirty="0"/>
            </a:br>
            <a:r>
              <a:rPr lang="en-CA" sz="3600" b="1" dirty="0"/>
              <a:t/>
            </a:r>
            <a:br>
              <a:rPr lang="en-CA" sz="3600" b="1" dirty="0"/>
            </a:br>
            <a:r>
              <a:rPr lang="en-CA" sz="3600" b="1" dirty="0"/>
              <a:t>• Increase muscle mass</a:t>
            </a:r>
            <a:br>
              <a:rPr lang="en-CA" sz="3600" b="1" dirty="0"/>
            </a:br>
            <a:r>
              <a:rPr lang="en-CA" sz="3600" b="1" dirty="0"/>
              <a:t/>
            </a:r>
            <a:br>
              <a:rPr lang="en-CA" sz="3600" b="1" dirty="0"/>
            </a:br>
            <a:r>
              <a:rPr lang="en-CA" sz="3600" b="1" dirty="0"/>
              <a:t>• Increase strength and endurance</a:t>
            </a:r>
            <a:br>
              <a:rPr lang="en-CA" sz="3600" b="1" dirty="0"/>
            </a:br>
            <a:r>
              <a:rPr lang="en-CA" sz="3600" b="1" dirty="0"/>
              <a:t/>
            </a:r>
            <a:br>
              <a:rPr lang="en-CA" sz="3600" b="1" dirty="0"/>
            </a:br>
            <a:r>
              <a:rPr lang="en-CA" sz="3600" b="1" dirty="0"/>
              <a:t>• Train longer and frequently with unprecedented intensity</a:t>
            </a:r>
            <a:br>
              <a:rPr lang="en-CA" sz="3600" b="1" dirty="0"/>
            </a:br>
            <a:endParaRPr lang="en-CA" sz="3600" b="1" dirty="0"/>
          </a:p>
          <a:p>
            <a:pPr marL="0" indent="0">
              <a:buNone/>
            </a:pPr>
            <a:r>
              <a:rPr lang="en-CA" sz="3600" b="1" dirty="0" smtClean="0"/>
              <a:t>• </a:t>
            </a:r>
            <a:r>
              <a:rPr lang="en-CA" sz="3600" b="1" dirty="0"/>
              <a:t>Boost sporting performance</a:t>
            </a:r>
            <a:br>
              <a:rPr lang="en-CA" sz="3600" b="1" dirty="0"/>
            </a:br>
            <a:r>
              <a:rPr lang="en-CA" sz="3600" b="1" dirty="0"/>
              <a:t/>
            </a:r>
            <a:br>
              <a:rPr lang="en-CA" sz="3600" b="1" dirty="0"/>
            </a:br>
            <a:r>
              <a:rPr lang="en-CA" sz="3600" b="1" dirty="0"/>
              <a:t>• Faster </a:t>
            </a:r>
            <a:r>
              <a:rPr lang="en-CA" sz="3600" b="1" dirty="0" smtClean="0"/>
              <a:t>recuperation</a:t>
            </a:r>
          </a:p>
          <a:p>
            <a:pPr marL="0" indent="0">
              <a:buNone/>
            </a:pPr>
            <a:endParaRPr lang="en-CA" sz="3600" b="1" dirty="0" smtClean="0"/>
          </a:p>
          <a:p>
            <a:pPr marL="0" indent="0">
              <a:buNone/>
            </a:pPr>
            <a:r>
              <a:rPr lang="en-CA" sz="4500" u="sng" dirty="0" smtClean="0"/>
              <a:t>Can&gt;Increase sex </a:t>
            </a:r>
            <a:r>
              <a:rPr lang="en-CA" sz="4500" u="sng" dirty="0"/>
              <a:t>drive and primary sex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344214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Anabolic Steroids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2050" name="Picture 2" descr="C:\Users\FMallory\Desktop\Mr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9" y="1447800"/>
            <a:ext cx="2247901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FMallory\Desktop\Mr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47800"/>
            <a:ext cx="30480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FMallory\Desktop\Mr-Universe-arnold-schwarzenegger-24752182-295-4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1" y="1447800"/>
            <a:ext cx="32004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453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825</Words>
  <Application>Microsoft Office PowerPoint</Application>
  <PresentationFormat>On-screen Show (4:3)</PresentationFormat>
  <Paragraphs>149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Prostate and Breast Cancer Possible Ways to Reduce Your Chances</vt:lpstr>
      <vt:lpstr>If You Google</vt:lpstr>
      <vt:lpstr>In Males, Natural Testosterone Production Starts to Decline in the Early 30’s</vt:lpstr>
      <vt:lpstr>Natural Testosterone Levels Also Vary with Time of Day</vt:lpstr>
      <vt:lpstr>Consequences of Low Testosterone</vt:lpstr>
      <vt:lpstr>In Women</vt:lpstr>
      <vt:lpstr> Possible Options Anabolic Steroids </vt:lpstr>
      <vt:lpstr>Possible Benefits Anabolic Steroids</vt:lpstr>
      <vt:lpstr>Anabolic Steroids</vt:lpstr>
      <vt:lpstr>Possible Side Effects Anabolic Steroids</vt:lpstr>
      <vt:lpstr>Possible Side Effects Anabolic Steroids</vt:lpstr>
      <vt:lpstr>Possible Side Effects Anabolic Steroids</vt:lpstr>
      <vt:lpstr>Possible Side Effects Anabolic Steroids</vt:lpstr>
      <vt:lpstr>Clearly Natural Testosterone/Androgen Boosters are Safer</vt:lpstr>
      <vt:lpstr>Ejaculation Abstinence</vt:lpstr>
      <vt:lpstr>If You Google</vt:lpstr>
      <vt:lpstr>Pornography</vt:lpstr>
      <vt:lpstr>Early Pornography Pompeii-Roman Empire</vt:lpstr>
      <vt:lpstr>If you Google</vt:lpstr>
      <vt:lpstr>PowerPoint Presentation</vt:lpstr>
      <vt:lpstr>Normal and Begin Prostate Hyperplasia</vt:lpstr>
      <vt:lpstr>Prostate Enlargement with Age</vt:lpstr>
      <vt:lpstr>If You Google</vt:lpstr>
      <vt:lpstr>Prostate Cancer Rates/Country</vt:lpstr>
      <vt:lpstr>Prostate Cancer Stats-Canada</vt:lpstr>
      <vt:lpstr>Prostate Cancer Data-New England New Cases vs Deaths</vt:lpstr>
      <vt:lpstr>Breast Cancer Stats-Canada</vt:lpstr>
      <vt:lpstr>If You Google</vt:lpstr>
      <vt:lpstr>Sex and Prostate Cancer</vt:lpstr>
      <vt:lpstr>Conclusions</vt:lpstr>
      <vt:lpstr>Conclusion</vt:lpstr>
      <vt:lpstr>Conclusion</vt:lpstr>
      <vt:lpstr>Conclusion Natural Selection Has Designed Us to:</vt:lpstr>
      <vt:lpstr>OTHER FACTORS!!!</vt:lpstr>
      <vt:lpstr>The Mallory's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Pornography, Testosterone and Sex and Lust: An Evolutionary Evaluation </dc:title>
  <dc:creator>FMallory</dc:creator>
  <cp:lastModifiedBy>FMallory</cp:lastModifiedBy>
  <cp:revision>146</cp:revision>
  <dcterms:created xsi:type="dcterms:W3CDTF">2017-09-30T21:08:35Z</dcterms:created>
  <dcterms:modified xsi:type="dcterms:W3CDTF">2018-06-25T02:06:55Z</dcterms:modified>
</cp:coreProperties>
</file>