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2" r:id="rId12"/>
    <p:sldId id="273" r:id="rId13"/>
    <p:sldId id="274" r:id="rId14"/>
    <p:sldId id="275" r:id="rId15"/>
    <p:sldId id="266" r:id="rId16"/>
    <p:sldId id="271"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a:t>Klik om de stijl te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C1F09E0F-D9C7-4B8A-80D0-EA158DB52873}" type="datetimeFigureOut">
              <a:rPr lang="nl-NL" smtClean="0"/>
              <a:t>6-9-2018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4C7F9E-30DB-473D-A054-531DA28F4AA0}" type="slidenum">
              <a:rPr lang="nl-NL" smtClean="0"/>
              <a:t>‹#›</a:t>
            </a:fld>
            <a:endParaRPr lang="nl-N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210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Date Placeholder 2"/>
          <p:cNvSpPr>
            <a:spLocks noGrp="1"/>
          </p:cNvSpPr>
          <p:nvPr>
            <p:ph type="dt" sz="half" idx="10"/>
          </p:nvPr>
        </p:nvSpPr>
        <p:spPr/>
        <p:txBody>
          <a:bodyPr/>
          <a:lstStyle/>
          <a:p>
            <a:fld id="{C1F09E0F-D9C7-4B8A-80D0-EA158DB52873}" type="datetimeFigureOut">
              <a:rPr lang="nl-NL" smtClean="0"/>
              <a:t>6-9-2018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3552207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a:t>Klik om de stijl te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C1F09E0F-D9C7-4B8A-80D0-EA158DB52873}" type="datetimeFigureOut">
              <a:rPr lang="nl-NL" smtClean="0"/>
              <a:t>6-9-2018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3110263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C1F09E0F-D9C7-4B8A-80D0-EA158DB52873}" type="datetimeFigureOut">
              <a:rPr lang="nl-NL" smtClean="0"/>
              <a:t>6-9-2018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4C7F9E-30DB-473D-A054-531DA28F4AA0}" type="slidenum">
              <a:rPr lang="nl-NL" smtClean="0"/>
              <a:t>‹#›</a:t>
            </a:fld>
            <a:endParaRPr lang="nl-N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22412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a:t>Klik om de stijl te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C1F09E0F-D9C7-4B8A-80D0-EA158DB52873}" type="datetimeFigureOut">
              <a:rPr lang="nl-NL" smtClean="0"/>
              <a:t>6-9-2018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2449282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C1F09E0F-D9C7-4B8A-80D0-EA158DB52873}" type="datetimeFigureOut">
              <a:rPr lang="nl-NL" smtClean="0"/>
              <a:t>6-9-2018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4C7F9E-30DB-473D-A054-531DA28F4AA0}" type="slidenum">
              <a:rPr lang="nl-NL" smtClean="0"/>
              <a:t>‹#›</a:t>
            </a:fld>
            <a:endParaRPr lang="nl-N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56713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a:t>Klik om de stijl te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C1F09E0F-D9C7-4B8A-80D0-EA158DB52873}" type="datetimeFigureOut">
              <a:rPr lang="nl-NL" smtClean="0"/>
              <a:t>6-9-2018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3120463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F09E0F-D9C7-4B8A-80D0-EA158DB52873}" type="datetimeFigureOut">
              <a:rPr lang="nl-NL" smtClean="0"/>
              <a:t>6-9-2018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2521734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F09E0F-D9C7-4B8A-80D0-EA158DB52873}" type="datetimeFigureOut">
              <a:rPr lang="nl-NL" smtClean="0"/>
              <a:t>6-9-2018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81549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F09E0F-D9C7-4B8A-80D0-EA158DB52873}" type="datetimeFigureOut">
              <a:rPr lang="nl-NL" smtClean="0"/>
              <a:t>6-9-2018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1559670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a:t>Klik om de stijl te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C1F09E0F-D9C7-4B8A-80D0-EA158DB52873}" type="datetimeFigureOut">
              <a:rPr lang="nl-NL" smtClean="0"/>
              <a:t>6-9-2018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4219432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C1F09E0F-D9C7-4B8A-80D0-EA158DB52873}" type="datetimeFigureOut">
              <a:rPr lang="nl-NL" smtClean="0"/>
              <a:t>6-9-2018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7371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C1F09E0F-D9C7-4B8A-80D0-EA158DB52873}" type="datetimeFigureOut">
              <a:rPr lang="nl-NL" smtClean="0"/>
              <a:t>6-9-2018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309058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C1F09E0F-D9C7-4B8A-80D0-EA158DB52873}" type="datetimeFigureOut">
              <a:rPr lang="nl-NL" smtClean="0"/>
              <a:t>6-9-2018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190035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F09E0F-D9C7-4B8A-80D0-EA158DB52873}" type="datetimeFigureOut">
              <a:rPr lang="nl-NL" smtClean="0"/>
              <a:t>6-9-2018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294271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a:t>Klik om de stijl te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C1F09E0F-D9C7-4B8A-80D0-EA158DB52873}" type="datetimeFigureOut">
              <a:rPr lang="nl-NL" smtClean="0"/>
              <a:t>6-9-2018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3864341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a:t>Klik om de stijl te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C1F09E0F-D9C7-4B8A-80D0-EA158DB52873}" type="datetimeFigureOut">
              <a:rPr lang="nl-NL" smtClean="0"/>
              <a:t>6-9-2018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E4C7F9E-30DB-473D-A054-531DA28F4AA0}" type="slidenum">
              <a:rPr lang="nl-NL" smtClean="0"/>
              <a:t>‹#›</a:t>
            </a:fld>
            <a:endParaRPr lang="nl-NL"/>
          </a:p>
        </p:txBody>
      </p:sp>
    </p:spTree>
    <p:extLst>
      <p:ext uri="{BB962C8B-B14F-4D97-AF65-F5344CB8AC3E}">
        <p14:creationId xmlns:p14="http://schemas.microsoft.com/office/powerpoint/2010/main" val="428986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1F09E0F-D9C7-4B8A-80D0-EA158DB52873}" type="datetimeFigureOut">
              <a:rPr lang="nl-NL" smtClean="0"/>
              <a:t>6-9-2018</a:t>
            </a:fld>
            <a:endParaRPr lang="nl-N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nl-N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E4C7F9E-30DB-473D-A054-531DA28F4AA0}" type="slidenum">
              <a:rPr lang="nl-NL" smtClean="0"/>
              <a:t>‹#›</a:t>
            </a:fld>
            <a:endParaRPr lang="nl-NL"/>
          </a:p>
        </p:txBody>
      </p:sp>
    </p:spTree>
    <p:extLst>
      <p:ext uri="{BB962C8B-B14F-4D97-AF65-F5344CB8AC3E}">
        <p14:creationId xmlns:p14="http://schemas.microsoft.com/office/powerpoint/2010/main" val="24556197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08317C-2E01-4010-97EA-9FB20B91BDEC}"/>
              </a:ext>
            </a:extLst>
          </p:cNvPr>
          <p:cNvSpPr>
            <a:spLocks noGrp="1"/>
          </p:cNvSpPr>
          <p:nvPr>
            <p:ph type="ctrTitle"/>
          </p:nvPr>
        </p:nvSpPr>
        <p:spPr>
          <a:xfrm>
            <a:off x="684212" y="685799"/>
            <a:ext cx="7771892" cy="2971801"/>
          </a:xfrm>
        </p:spPr>
        <p:txBody>
          <a:bodyPr>
            <a:noAutofit/>
          </a:bodyPr>
          <a:lstStyle/>
          <a:p>
            <a:r>
              <a:rPr lang="en-US" sz="9600" dirty="0">
                <a:solidFill>
                  <a:srgbClr val="FF0000"/>
                </a:solidFill>
              </a:rPr>
              <a:t>Verzekeren in Thailand</a:t>
            </a:r>
            <a:endParaRPr lang="nl-NL" sz="9600" dirty="0">
              <a:solidFill>
                <a:srgbClr val="FF0000"/>
              </a:solidFill>
            </a:endParaRPr>
          </a:p>
        </p:txBody>
      </p:sp>
      <p:sp>
        <p:nvSpPr>
          <p:cNvPr id="3" name="Ondertitel 2">
            <a:extLst>
              <a:ext uri="{FF2B5EF4-FFF2-40B4-BE49-F238E27FC236}">
                <a16:creationId xmlns:a16="http://schemas.microsoft.com/office/drawing/2014/main" id="{7F8AA6C3-2CDD-4300-8A3C-D6648ED16BCF}"/>
              </a:ext>
            </a:extLst>
          </p:cNvPr>
          <p:cNvSpPr>
            <a:spLocks noGrp="1"/>
          </p:cNvSpPr>
          <p:nvPr>
            <p:ph type="subTitle" idx="1"/>
          </p:nvPr>
        </p:nvSpPr>
        <p:spPr/>
        <p:txBody>
          <a:bodyPr>
            <a:normAutofit/>
          </a:bodyPr>
          <a:lstStyle/>
          <a:p>
            <a:r>
              <a:rPr lang="en-US" sz="5400" u="sng" dirty="0">
                <a:solidFill>
                  <a:schemeClr val="bg1"/>
                </a:solidFill>
              </a:rPr>
              <a:t>De in’s en out’s</a:t>
            </a:r>
            <a:endParaRPr lang="nl-NL" sz="5400" u="sng" dirty="0">
              <a:solidFill>
                <a:schemeClr val="bg1"/>
              </a:solidFill>
            </a:endParaRPr>
          </a:p>
        </p:txBody>
      </p:sp>
    </p:spTree>
    <p:extLst>
      <p:ext uri="{BB962C8B-B14F-4D97-AF65-F5344CB8AC3E}">
        <p14:creationId xmlns:p14="http://schemas.microsoft.com/office/powerpoint/2010/main" val="53450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856C7-6D5D-40D7-94B7-B567408B4422}"/>
              </a:ext>
            </a:extLst>
          </p:cNvPr>
          <p:cNvSpPr>
            <a:spLocks noGrp="1"/>
          </p:cNvSpPr>
          <p:nvPr>
            <p:ph type="title"/>
          </p:nvPr>
        </p:nvSpPr>
        <p:spPr>
          <a:xfrm>
            <a:off x="684213" y="685800"/>
            <a:ext cx="10058400" cy="463492"/>
          </a:xfrm>
        </p:spPr>
        <p:txBody>
          <a:bodyPr>
            <a:normAutofit fontScale="90000"/>
          </a:bodyPr>
          <a:lstStyle/>
          <a:p>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Ziektekostenverzekering</a:t>
            </a:r>
            <a:endParaRPr lang="nl-NL"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tekst 2">
            <a:extLst>
              <a:ext uri="{FF2B5EF4-FFF2-40B4-BE49-F238E27FC236}">
                <a16:creationId xmlns:a16="http://schemas.microsoft.com/office/drawing/2014/main" id="{81EC7532-A790-4794-AC7F-35DC21BC1390}"/>
              </a:ext>
            </a:extLst>
          </p:cNvPr>
          <p:cNvSpPr>
            <a:spLocks noGrp="1"/>
          </p:cNvSpPr>
          <p:nvPr>
            <p:ph type="body" idx="1"/>
          </p:nvPr>
        </p:nvSpPr>
        <p:spPr>
          <a:xfrm>
            <a:off x="684211" y="1770076"/>
            <a:ext cx="10246643" cy="4224323"/>
          </a:xfrm>
        </p:spPr>
        <p:txBody>
          <a:bodyPr>
            <a:normAutofit fontScale="92500"/>
          </a:bodyPr>
          <a:lstStyle/>
          <a:p>
            <a:pPr marL="457200" indent="-457200">
              <a:buFont typeface="+mj-lt"/>
              <a:buAutoNum type="arabicPeriod"/>
            </a:pP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Verzorgingsstaat</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Thailand</a:t>
            </a:r>
          </a:p>
          <a:p>
            <a:pPr marL="457200" indent="-457200">
              <a:buFont typeface="+mj-lt"/>
              <a:buAutoNum type="arabicPeriod"/>
            </a:pP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Prive</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Topklasse</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prive</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middenklasse</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of </a:t>
            </a: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staatsziekenhuis</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buFont typeface="+mj-lt"/>
              <a:buAutoNum type="arabicPeriod"/>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Inpatient- of outpatient </a:t>
            </a: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dekking</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buFont typeface="+mj-lt"/>
              <a:buAutoNum type="arabicPeriod"/>
            </a:pP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Tand</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en/of </a:t>
            </a: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oogarts</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buFont typeface="+mj-lt"/>
              <a:buAutoNum type="arabicPeriod"/>
            </a:pP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Thaise</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of </a:t>
            </a: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juist</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Internationale </a:t>
            </a: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buFont typeface="+mj-lt"/>
              <a:buAutoNum type="arabicPeriod"/>
            </a:pP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Instap</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en </a:t>
            </a: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eindleeftijd</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van de polis</a:t>
            </a:r>
          </a:p>
          <a:p>
            <a:pPr marL="457200" indent="-457200">
              <a:buFont typeface="+mj-lt"/>
              <a:buAutoNum type="arabicPeriod"/>
            </a:pPr>
            <a:endParaRPr lang="en-US" dirty="0">
              <a:latin typeface="Verdana" panose="020B0604030504040204" pitchFamily="34" charset="0"/>
              <a:ea typeface="Verdana" panose="020B0604030504040204" pitchFamily="34" charset="0"/>
              <a:cs typeface="Verdana" panose="020B0604030504040204" pitchFamily="34" charset="0"/>
            </a:endParaRPr>
          </a:p>
          <a:p>
            <a:endParaRPr lang="nl-NL" dirty="0"/>
          </a:p>
        </p:txBody>
      </p:sp>
    </p:spTree>
    <p:extLst>
      <p:ext uri="{BB962C8B-B14F-4D97-AF65-F5344CB8AC3E}">
        <p14:creationId xmlns:p14="http://schemas.microsoft.com/office/powerpoint/2010/main" val="2272162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F640C7-716C-454C-9E36-82799D007DB9}"/>
              </a:ext>
            </a:extLst>
          </p:cNvPr>
          <p:cNvSpPr>
            <a:spLocks noGrp="1"/>
          </p:cNvSpPr>
          <p:nvPr>
            <p:ph type="title"/>
          </p:nvPr>
        </p:nvSpPr>
        <p:spPr>
          <a:xfrm>
            <a:off x="684213" y="685800"/>
            <a:ext cx="10058400" cy="438325"/>
          </a:xfrm>
        </p:spPr>
        <p:txBody>
          <a:bodyPr>
            <a:normAutofit fontScale="90000"/>
          </a:bodyPr>
          <a:lstStyle/>
          <a:p>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Verzorgingsstaat</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Thailand</a:t>
            </a:r>
            <a:br>
              <a:rPr lang="en-US" dirty="0">
                <a:latin typeface="Verdana" panose="020B0604030504040204" pitchFamily="34" charset="0"/>
                <a:ea typeface="Verdana" panose="020B0604030504040204" pitchFamily="34" charset="0"/>
                <a:cs typeface="Verdana" panose="020B0604030504040204" pitchFamily="34" charset="0"/>
              </a:rPr>
            </a:br>
            <a:endParaRPr lang="nl-NL" dirty="0"/>
          </a:p>
        </p:txBody>
      </p:sp>
      <p:sp>
        <p:nvSpPr>
          <p:cNvPr id="3" name="Tijdelijke aanduiding voor tekst 2">
            <a:extLst>
              <a:ext uri="{FF2B5EF4-FFF2-40B4-BE49-F238E27FC236}">
                <a16:creationId xmlns:a16="http://schemas.microsoft.com/office/drawing/2014/main" id="{0707F0CE-7331-4D75-8E8D-FA4114DAB0C1}"/>
              </a:ext>
            </a:extLst>
          </p:cNvPr>
          <p:cNvSpPr>
            <a:spLocks noGrp="1"/>
          </p:cNvSpPr>
          <p:nvPr>
            <p:ph type="body" idx="1"/>
          </p:nvPr>
        </p:nvSpPr>
        <p:spPr>
          <a:xfrm>
            <a:off x="684211" y="981512"/>
            <a:ext cx="10464757" cy="5519956"/>
          </a:xfrm>
        </p:spPr>
        <p:txBody>
          <a:bodyPr>
            <a:normAutofit/>
          </a:bodyPr>
          <a:lstStyle/>
          <a:p>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Thailand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heeft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verzorgingsstaat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volgende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3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klassen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ingedeeld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ambtenaren</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personeel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het private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bedrijfsleven</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eenieder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die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daarbuiten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valt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(Universal Health Scheme,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ook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bekend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30 baht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regeling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Dekking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niet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spoedeisende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hulp</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alleen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lokale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overheidsziekenhuis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Budgetten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zeer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beperkt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Afhankelijk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woonplaats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kwaliteit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overheidsziekenhuizen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enorm</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wisselen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zeker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kijkt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wachttijden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hygiene. </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Artsen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specialisten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werken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meerdere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ziekenhuizen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prive tot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staatziekenhuis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hebben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soms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ook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nog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praktijk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huis. In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deze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praktijk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kosten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consult 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medicijnen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laagst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omdat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arts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hier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minste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kosten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hoeft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maken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nl-NL"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91841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DEB0BF-3D64-45AD-9EA0-4E67BA5D6C9D}"/>
              </a:ext>
            </a:extLst>
          </p:cNvPr>
          <p:cNvSpPr>
            <a:spLocks noGrp="1"/>
          </p:cNvSpPr>
          <p:nvPr>
            <p:ph type="title"/>
          </p:nvPr>
        </p:nvSpPr>
        <p:spPr>
          <a:xfrm>
            <a:off x="684212" y="685800"/>
            <a:ext cx="10255031" cy="547382"/>
          </a:xfrm>
        </p:spPr>
        <p:txBody>
          <a:bodyPr>
            <a:normAutofit fontScale="90000"/>
          </a:bodyPr>
          <a:lstStyle/>
          <a:p>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Prive</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of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staatsziekenhuis</a:t>
            </a:r>
            <a:br>
              <a:rPr lang="en-US" dirty="0">
                <a:latin typeface="Verdana" panose="020B0604030504040204" pitchFamily="34" charset="0"/>
                <a:ea typeface="Verdana" panose="020B0604030504040204" pitchFamily="34" charset="0"/>
                <a:cs typeface="Verdana" panose="020B0604030504040204" pitchFamily="34" charset="0"/>
              </a:rPr>
            </a:br>
            <a:r>
              <a:rPr lang="en-US" sz="1600" dirty="0" err="1">
                <a:latin typeface="Verdana" panose="020B0604030504040204" pitchFamily="34" charset="0"/>
                <a:ea typeface="Verdana" panose="020B0604030504040204" pitchFamily="34" charset="0"/>
                <a:cs typeface="Verdana" panose="020B0604030504040204" pitchFamily="34" charset="0"/>
              </a:rPr>
              <a:t>Als</a:t>
            </a:r>
            <a:r>
              <a:rPr lang="en-US" sz="1600" dirty="0">
                <a:latin typeface="Verdana" panose="020B0604030504040204" pitchFamily="34" charset="0"/>
                <a:ea typeface="Verdana" panose="020B0604030504040204" pitchFamily="34" charset="0"/>
                <a:cs typeface="Verdana" panose="020B0604030504040204" pitchFamily="34" charset="0"/>
              </a:rPr>
              <a:t> u bent </a:t>
            </a:r>
            <a:r>
              <a:rPr lang="en-US" sz="1600" dirty="0" err="1">
                <a:latin typeface="Verdana" panose="020B0604030504040204" pitchFamily="34" charset="0"/>
                <a:ea typeface="Verdana" panose="020B0604030504040204" pitchFamily="34" charset="0"/>
                <a:cs typeface="Verdana" panose="020B0604030504040204" pitchFamily="34" charset="0"/>
              </a:rPr>
              <a:t>verzekerd</a:t>
            </a:r>
            <a:r>
              <a:rPr lang="en-US" sz="1600" dirty="0">
                <a:latin typeface="Verdana" panose="020B0604030504040204" pitchFamily="34" charset="0"/>
                <a:ea typeface="Verdana" panose="020B0604030504040204" pitchFamily="34" charset="0"/>
                <a:cs typeface="Verdana" panose="020B0604030504040204" pitchFamily="34" charset="0"/>
              </a:rPr>
              <a:t> is het </a:t>
            </a:r>
            <a:r>
              <a:rPr lang="en-US" sz="1600" dirty="0" err="1">
                <a:latin typeface="Verdana" panose="020B0604030504040204" pitchFamily="34" charset="0"/>
                <a:ea typeface="Verdana" panose="020B0604030504040204" pitchFamily="34" charset="0"/>
                <a:cs typeface="Verdana" panose="020B0604030504040204" pitchFamily="34" charset="0"/>
              </a:rPr>
              <a:t>beter</a:t>
            </a:r>
            <a:r>
              <a:rPr lang="en-US" sz="1600" dirty="0">
                <a:latin typeface="Verdana" panose="020B0604030504040204" pitchFamily="34" charset="0"/>
                <a:ea typeface="Verdana" panose="020B0604030504040204" pitchFamily="34" charset="0"/>
                <a:cs typeface="Verdana" panose="020B0604030504040204" pitchFamily="34" charset="0"/>
              </a:rPr>
              <a:t> </a:t>
            </a:r>
            <a:r>
              <a:rPr lang="en-US" sz="1600" dirty="0" err="1">
                <a:latin typeface="Verdana" panose="020B0604030504040204" pitchFamily="34" charset="0"/>
                <a:ea typeface="Verdana" panose="020B0604030504040204" pitchFamily="34" charset="0"/>
                <a:cs typeface="Verdana" panose="020B0604030504040204" pitchFamily="34" charset="0"/>
              </a:rPr>
              <a:t>niet</a:t>
            </a:r>
            <a:r>
              <a:rPr lang="en-US" sz="1600" dirty="0">
                <a:latin typeface="Verdana" panose="020B0604030504040204" pitchFamily="34" charset="0"/>
                <a:ea typeface="Verdana" panose="020B0604030504040204" pitchFamily="34" charset="0"/>
                <a:cs typeface="Verdana" panose="020B0604030504040204" pitchFamily="34" charset="0"/>
              </a:rPr>
              <a:t> </a:t>
            </a:r>
            <a:r>
              <a:rPr lang="en-US" sz="1600" dirty="0" err="1">
                <a:latin typeface="Verdana" panose="020B0604030504040204" pitchFamily="34" charset="0"/>
                <a:ea typeface="Verdana" panose="020B0604030504040204" pitchFamily="34" charset="0"/>
                <a:cs typeface="Verdana" panose="020B0604030504040204" pitchFamily="34" charset="0"/>
              </a:rPr>
              <a:t>naar</a:t>
            </a:r>
            <a:r>
              <a:rPr lang="en-US" sz="1600" dirty="0">
                <a:latin typeface="Verdana" panose="020B0604030504040204" pitchFamily="34" charset="0"/>
                <a:ea typeface="Verdana" panose="020B0604030504040204" pitchFamily="34" charset="0"/>
                <a:cs typeface="Verdana" panose="020B0604030504040204" pitchFamily="34" charset="0"/>
              </a:rPr>
              <a:t> </a:t>
            </a:r>
            <a:r>
              <a:rPr lang="en-US" sz="1600" dirty="0" err="1">
                <a:latin typeface="Verdana" panose="020B0604030504040204" pitchFamily="34" charset="0"/>
                <a:ea typeface="Verdana" panose="020B0604030504040204" pitchFamily="34" charset="0"/>
                <a:cs typeface="Verdana" panose="020B0604030504040204" pitchFamily="34" charset="0"/>
              </a:rPr>
              <a:t>een</a:t>
            </a:r>
            <a:r>
              <a:rPr lang="en-US" sz="1600" dirty="0">
                <a:latin typeface="Verdana" panose="020B0604030504040204" pitchFamily="34" charset="0"/>
                <a:ea typeface="Verdana" panose="020B0604030504040204" pitchFamily="34" charset="0"/>
                <a:cs typeface="Verdana" panose="020B0604030504040204" pitchFamily="34" charset="0"/>
              </a:rPr>
              <a:t> </a:t>
            </a:r>
            <a:r>
              <a:rPr lang="en-US" sz="1600" dirty="0" err="1">
                <a:latin typeface="Verdana" panose="020B0604030504040204" pitchFamily="34" charset="0"/>
                <a:ea typeface="Verdana" panose="020B0604030504040204" pitchFamily="34" charset="0"/>
                <a:cs typeface="Verdana" panose="020B0604030504040204" pitchFamily="34" charset="0"/>
              </a:rPr>
              <a:t>overheidsziekenhuis</a:t>
            </a:r>
            <a:r>
              <a:rPr lang="en-US" sz="1600" dirty="0">
                <a:latin typeface="Verdana" panose="020B0604030504040204" pitchFamily="34" charset="0"/>
                <a:ea typeface="Verdana" panose="020B0604030504040204" pitchFamily="34" charset="0"/>
                <a:cs typeface="Verdana" panose="020B0604030504040204" pitchFamily="34" charset="0"/>
              </a:rPr>
              <a:t> </a:t>
            </a:r>
            <a:r>
              <a:rPr lang="en-US" sz="1600" dirty="0" err="1">
                <a:latin typeface="Verdana" panose="020B0604030504040204" pitchFamily="34" charset="0"/>
                <a:ea typeface="Verdana" panose="020B0604030504040204" pitchFamily="34" charset="0"/>
                <a:cs typeface="Verdana" panose="020B0604030504040204" pitchFamily="34" charset="0"/>
              </a:rPr>
              <a:t>te</a:t>
            </a:r>
            <a:r>
              <a:rPr lang="en-US" sz="1600" dirty="0">
                <a:latin typeface="Verdana" panose="020B0604030504040204" pitchFamily="34" charset="0"/>
                <a:ea typeface="Verdana" panose="020B0604030504040204" pitchFamily="34" charset="0"/>
                <a:cs typeface="Verdana" panose="020B0604030504040204" pitchFamily="34" charset="0"/>
              </a:rPr>
              <a:t> </a:t>
            </a:r>
            <a:r>
              <a:rPr lang="en-US" sz="1600" dirty="0" err="1">
                <a:latin typeface="Verdana" panose="020B0604030504040204" pitchFamily="34" charset="0"/>
                <a:ea typeface="Verdana" panose="020B0604030504040204" pitchFamily="34" charset="0"/>
                <a:cs typeface="Verdana" panose="020B0604030504040204" pitchFamily="34" charset="0"/>
              </a:rPr>
              <a:t>gaan</a:t>
            </a:r>
            <a:r>
              <a:rPr lang="en-US" sz="1600" dirty="0">
                <a:latin typeface="Verdana" panose="020B0604030504040204" pitchFamily="34" charset="0"/>
                <a:ea typeface="Verdana" panose="020B0604030504040204" pitchFamily="34" charset="0"/>
                <a:cs typeface="Verdana" panose="020B0604030504040204" pitchFamily="34" charset="0"/>
              </a:rPr>
              <a:t>.</a:t>
            </a:r>
            <a:endParaRPr lang="nl-NL" sz="1600" dirty="0"/>
          </a:p>
        </p:txBody>
      </p:sp>
      <p:sp>
        <p:nvSpPr>
          <p:cNvPr id="3" name="Tijdelijke aanduiding voor tekst 2">
            <a:extLst>
              <a:ext uri="{FF2B5EF4-FFF2-40B4-BE49-F238E27FC236}">
                <a16:creationId xmlns:a16="http://schemas.microsoft.com/office/drawing/2014/main" id="{3FAC707E-DF2D-4B91-9F0D-72344A864095}"/>
              </a:ext>
            </a:extLst>
          </p:cNvPr>
          <p:cNvSpPr>
            <a:spLocks noGrp="1"/>
          </p:cNvSpPr>
          <p:nvPr>
            <p:ph type="body" idx="1"/>
          </p:nvPr>
        </p:nvSpPr>
        <p:spPr>
          <a:xfrm>
            <a:off x="684212" y="1090569"/>
            <a:ext cx="10691260" cy="5352176"/>
          </a:xfrm>
        </p:spPr>
        <p:txBody>
          <a:bodyPr>
            <a:noAutofit/>
          </a:bodyPr>
          <a:lstStyle/>
          <a:p>
            <a:r>
              <a:rPr lang="en-US" sz="1800" u="sng" dirty="0" err="1">
                <a:solidFill>
                  <a:schemeClr val="bg1"/>
                </a:solidFill>
                <a:latin typeface="Verdana" panose="020B0604030504040204" pitchFamily="34" charset="0"/>
                <a:ea typeface="Verdana" panose="020B0604030504040204" pitchFamily="34" charset="0"/>
                <a:cs typeface="Verdana" panose="020B0604030504040204" pitchFamily="34" charset="0"/>
              </a:rPr>
              <a:t>Topklasse</a:t>
            </a:r>
            <a:r>
              <a:rPr lang="en-US" sz="1800" u="sng"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u="sng" dirty="0" err="1">
                <a:solidFill>
                  <a:schemeClr val="bg1"/>
                </a:solidFill>
                <a:latin typeface="Verdana" panose="020B0604030504040204" pitchFamily="34" charset="0"/>
                <a:ea typeface="Verdana" panose="020B0604030504040204" pitchFamily="34" charset="0"/>
                <a:cs typeface="Verdana" panose="020B0604030504040204" pitchFamily="34" charset="0"/>
              </a:rPr>
              <a:t>Prive</a:t>
            </a:r>
            <a:r>
              <a:rPr lang="en-US" sz="1800" u="sng"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u="sng" dirty="0" err="1">
                <a:solidFill>
                  <a:schemeClr val="bg1"/>
                </a:solidFill>
                <a:latin typeface="Verdana" panose="020B0604030504040204" pitchFamily="34" charset="0"/>
                <a:ea typeface="Verdana" panose="020B0604030504040204" pitchFamily="34" charset="0"/>
                <a:cs typeface="Verdana" panose="020B0604030504040204" pitchFamily="34" charset="0"/>
              </a:rPr>
              <a:t>ziekenhuizen</a:t>
            </a:r>
            <a:r>
              <a:rPr lang="en-US" sz="1800" u="sng"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o.a</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Bangkok Hospital,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Bungrungrad</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en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Samitivej</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Meestal</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slechts</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eenpersoonskamers</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beschikbaar</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nl-NL"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Z</a:t>
            </a:r>
            <a:r>
              <a:rPr lang="nl-NL" sz="1800" dirty="0">
                <a:solidFill>
                  <a:schemeClr val="bg1"/>
                </a:solidFill>
                <a:latin typeface="Verdana" panose="020B0604030504040204" pitchFamily="34" charset="0"/>
                <a:ea typeface="Verdana" panose="020B0604030504040204" pitchFamily="34" charset="0"/>
                <a:cs typeface="Verdana" panose="020B0604030504040204" pitchFamily="34" charset="0"/>
              </a:rPr>
              <a:t>eer luxe verzorging en enorm goed geoutilleerd.</a:t>
            </a:r>
          </a:p>
          <a:p>
            <a:pPr marL="342900" indent="-342900">
              <a:buFont typeface="Arial" panose="020B0604020202020204" pitchFamily="34" charset="0"/>
              <a:buChar char="•"/>
            </a:pP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I</a:t>
            </a:r>
            <a:r>
              <a:rPr lang="nl-NL" sz="1800" dirty="0">
                <a:solidFill>
                  <a:schemeClr val="bg1"/>
                </a:solidFill>
                <a:latin typeface="Verdana" panose="020B0604030504040204" pitchFamily="34" charset="0"/>
                <a:ea typeface="Verdana" panose="020B0604030504040204" pitchFamily="34" charset="0"/>
                <a:cs typeface="Verdana" panose="020B0604030504040204" pitchFamily="34" charset="0"/>
              </a:rPr>
              <a:t>s duurste categorie, 10.000 – 20.000 per nacht voor kamer en verzorging.</a:t>
            </a:r>
          </a:p>
          <a:p>
            <a:r>
              <a:rPr lang="en-US" sz="1800" u="sng" dirty="0" err="1">
                <a:solidFill>
                  <a:schemeClr val="bg1"/>
                </a:solidFill>
                <a:latin typeface="Verdana" panose="020B0604030504040204" pitchFamily="34" charset="0"/>
                <a:ea typeface="Verdana" panose="020B0604030504040204" pitchFamily="34" charset="0"/>
                <a:cs typeface="Verdana" panose="020B0604030504040204" pitchFamily="34" charset="0"/>
              </a:rPr>
              <a:t>Middenklasse</a:t>
            </a:r>
            <a:r>
              <a:rPr lang="en-US" sz="1800" u="sng"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u="sng" dirty="0" err="1">
                <a:solidFill>
                  <a:schemeClr val="bg1"/>
                </a:solidFill>
                <a:latin typeface="Verdana" panose="020B0604030504040204" pitchFamily="34" charset="0"/>
                <a:ea typeface="Verdana" panose="020B0604030504040204" pitchFamily="34" charset="0"/>
                <a:cs typeface="Verdana" panose="020B0604030504040204" pitchFamily="34" charset="0"/>
              </a:rPr>
              <a:t>prive-ziekenhuizen</a:t>
            </a:r>
            <a:r>
              <a:rPr lang="en-US" sz="1800" u="sng"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Veelal</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2- of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meerpersoons</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kamers</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al is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eenpersoonskamer</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ook</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mogelijk</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Goede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verzorging</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maar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niet de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laatste</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en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modernste</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apparatuur</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Minder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duur</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per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nacht</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meestal</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tussen</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de 3.000 en 10.000 per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nacht</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u="sng" dirty="0" err="1">
                <a:solidFill>
                  <a:schemeClr val="bg1"/>
                </a:solidFill>
                <a:latin typeface="Verdana" panose="020B0604030504040204" pitchFamily="34" charset="0"/>
                <a:ea typeface="Verdana" panose="020B0604030504040204" pitchFamily="34" charset="0"/>
                <a:cs typeface="Verdana" panose="020B0604030504040204" pitchFamily="34" charset="0"/>
              </a:rPr>
              <a:t>Staatsziekenhuis</a:t>
            </a:r>
            <a:r>
              <a:rPr lang="en-US" sz="1800" u="sng"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Verpleging</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op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zaal</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al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er</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op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verzoek</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wachtlijst</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eenpersoonskamers</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beschikbaar</a:t>
            </a:r>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Geen</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gratis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verzorging</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verpleging</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en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meestal</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niet de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modernste</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apperatuur</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Goedkoopste</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oplossing</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en u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hier</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terecht</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tussen</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de 500 en 3.000 per </a:t>
            </a:r>
            <a:r>
              <a:rPr lang="en-US" sz="1800" dirty="0" err="1">
                <a:solidFill>
                  <a:schemeClr val="bg1"/>
                </a:solidFill>
                <a:latin typeface="Verdana" panose="020B0604030504040204" pitchFamily="34" charset="0"/>
                <a:ea typeface="Verdana" panose="020B0604030504040204" pitchFamily="34" charset="0"/>
                <a:cs typeface="Verdana" panose="020B0604030504040204" pitchFamily="34" charset="0"/>
              </a:rPr>
              <a:t>nacht</a:t>
            </a:r>
            <a:r>
              <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2675922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3143EF-363C-46DC-8A5D-9CAE4C830DC3}"/>
              </a:ext>
            </a:extLst>
          </p:cNvPr>
          <p:cNvSpPr>
            <a:spLocks noGrp="1"/>
          </p:cNvSpPr>
          <p:nvPr>
            <p:ph type="title"/>
          </p:nvPr>
        </p:nvSpPr>
        <p:spPr>
          <a:xfrm>
            <a:off x="684213" y="685800"/>
            <a:ext cx="10058400" cy="429936"/>
          </a:xfrm>
        </p:spPr>
        <p:txBody>
          <a:bodyPr>
            <a:normAutofit fontScale="90000"/>
          </a:bodyPr>
          <a:lstStyle/>
          <a:p>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Inpatient of outpatient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dekking</a:t>
            </a:r>
            <a:br>
              <a:rPr lang="en-US" dirty="0">
                <a:latin typeface="Verdana" panose="020B0604030504040204" pitchFamily="34" charset="0"/>
                <a:ea typeface="Verdana" panose="020B0604030504040204" pitchFamily="34" charset="0"/>
                <a:cs typeface="Verdana" panose="020B0604030504040204" pitchFamily="34" charset="0"/>
              </a:rPr>
            </a:br>
            <a:endParaRPr lang="nl-NL"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tekst 2">
            <a:extLst>
              <a:ext uri="{FF2B5EF4-FFF2-40B4-BE49-F238E27FC236}">
                <a16:creationId xmlns:a16="http://schemas.microsoft.com/office/drawing/2014/main" id="{99326CC7-9411-4803-8272-C5FB51E775E9}"/>
              </a:ext>
            </a:extLst>
          </p:cNvPr>
          <p:cNvSpPr>
            <a:spLocks noGrp="1"/>
          </p:cNvSpPr>
          <p:nvPr>
            <p:ph type="body" idx="1"/>
          </p:nvPr>
        </p:nvSpPr>
        <p:spPr>
          <a:xfrm>
            <a:off x="684212" y="1048623"/>
            <a:ext cx="10657704" cy="5327009"/>
          </a:xfrm>
        </p:spPr>
        <p:txBody>
          <a:bodyPr>
            <a:normAutofit/>
          </a:bodyPr>
          <a:lstStyle/>
          <a:p>
            <a:r>
              <a:rPr lang="nl-NL" dirty="0" err="1">
                <a:solidFill>
                  <a:schemeClr val="bg1"/>
                </a:solidFill>
                <a:latin typeface="Verdana" panose="020B0604030504040204" pitchFamily="34" charset="0"/>
                <a:ea typeface="Verdana" panose="020B0604030504040204" pitchFamily="34" charset="0"/>
                <a:cs typeface="Verdana" panose="020B0604030504040204" pitchFamily="34" charset="0"/>
              </a:rPr>
              <a:t>Inpatient</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nl-NL" dirty="0" err="1">
                <a:solidFill>
                  <a:schemeClr val="bg1"/>
                </a:solidFill>
                <a:latin typeface="Verdana" panose="020B0604030504040204" pitchFamily="34" charset="0"/>
                <a:ea typeface="Verdana" panose="020B0604030504040204" pitchFamily="34" charset="0"/>
                <a:cs typeface="Verdana" panose="020B0604030504040204" pitchFamily="34" charset="0"/>
              </a:rPr>
              <a:t>hospitalisation</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nl-NL" dirty="0" err="1">
                <a:solidFill>
                  <a:schemeClr val="bg1"/>
                </a:solidFill>
                <a:latin typeface="Verdana" panose="020B0604030504040204" pitchFamily="34" charset="0"/>
                <a:ea typeface="Verdana" panose="020B0604030504040204" pitchFamily="34" charset="0"/>
                <a:cs typeface="Verdana" panose="020B0604030504040204" pitchFamily="34" charset="0"/>
              </a:rPr>
              <a:t>only</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wil zeggen dat er sprake is van een ziekenhuisopname. Alleen voor </a:t>
            </a:r>
            <a:r>
              <a:rPr lang="nl-NL" dirty="0" err="1">
                <a:solidFill>
                  <a:schemeClr val="bg1"/>
                </a:solidFill>
                <a:latin typeface="Verdana" panose="020B0604030504040204" pitchFamily="34" charset="0"/>
                <a:ea typeface="Verdana" panose="020B0604030504040204" pitchFamily="34" charset="0"/>
                <a:cs typeface="Verdana" panose="020B0604030504040204" pitchFamily="34" charset="0"/>
              </a:rPr>
              <a:t>inpatient</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verzekeren, houdt derhalve in, dat de gewone doktersbezoeken en de daarbij voorgeschreven medicijnen door uzelf betaald moeten worden. De meeste mensen kiezen ervoor om alleen </a:t>
            </a:r>
            <a:r>
              <a:rPr lang="nl-NL" dirty="0" err="1">
                <a:solidFill>
                  <a:schemeClr val="bg1"/>
                </a:solidFill>
                <a:latin typeface="Verdana" panose="020B0604030504040204" pitchFamily="34" charset="0"/>
                <a:ea typeface="Verdana" panose="020B0604030504040204" pitchFamily="34" charset="0"/>
                <a:cs typeface="Verdana" panose="020B0604030504040204" pitchFamily="34" charset="0"/>
              </a:rPr>
              <a:t>inpatient</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te verzekeren aangezien </a:t>
            </a:r>
            <a:r>
              <a:rPr lang="nl-NL" dirty="0" err="1">
                <a:solidFill>
                  <a:schemeClr val="bg1"/>
                </a:solidFill>
                <a:latin typeface="Verdana" panose="020B0604030504040204" pitchFamily="34" charset="0"/>
                <a:ea typeface="Verdana" panose="020B0604030504040204" pitchFamily="34" charset="0"/>
                <a:cs typeface="Verdana" panose="020B0604030504040204" pitchFamily="34" charset="0"/>
              </a:rPr>
              <a:t>outpatient</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hier relatief goedkoop is en daardoor makkelijk zelf te betalen. Daarnaast kennen de ziekenhuisartsen dit systeem en zorgen ze er al snel voor dat het </a:t>
            </a:r>
            <a:r>
              <a:rPr lang="nl-NL" dirty="0" err="1">
                <a:solidFill>
                  <a:schemeClr val="bg1"/>
                </a:solidFill>
                <a:latin typeface="Verdana" panose="020B0604030504040204" pitchFamily="34" charset="0"/>
                <a:ea typeface="Verdana" panose="020B0604030504040204" pitchFamily="34" charset="0"/>
                <a:cs typeface="Verdana" panose="020B0604030504040204" pitchFamily="34" charset="0"/>
              </a:rPr>
              <a:t>inpatient</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wordt, zodra er iets gedaan moet worden wat duurder is.</a:t>
            </a:r>
          </a:p>
          <a:p>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Overigens zijn er in de meeste steden klinieken, die veelal in de vroege avonduren en weekends worden bemand door artsen die overdag in een ziekenhuis werken. Hier zijn i.h.a. de benodigde outpatient behandelingen en bijbehorende medicatie het goedkoopst. </a:t>
            </a:r>
            <a:b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Als u een Inpatient verzekering heeft en langdurig medicatie moet gebruiken, koop deze dan in een farmacie (fractie van de prijs voor dezelfde medicatie in de priveziekenhuizen).</a:t>
            </a:r>
          </a:p>
        </p:txBody>
      </p:sp>
    </p:spTree>
    <p:extLst>
      <p:ext uri="{BB962C8B-B14F-4D97-AF65-F5344CB8AC3E}">
        <p14:creationId xmlns:p14="http://schemas.microsoft.com/office/powerpoint/2010/main" val="883123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1F490-39B5-431D-AA90-BD72569A10E2}"/>
              </a:ext>
            </a:extLst>
          </p:cNvPr>
          <p:cNvSpPr>
            <a:spLocks noGrp="1"/>
          </p:cNvSpPr>
          <p:nvPr>
            <p:ph type="title"/>
          </p:nvPr>
        </p:nvSpPr>
        <p:spPr>
          <a:xfrm>
            <a:off x="684213" y="685800"/>
            <a:ext cx="10058400" cy="354435"/>
          </a:xfrm>
        </p:spPr>
        <p:txBody>
          <a:bodyPr>
            <a:normAutofit fontScale="90000"/>
          </a:bodyPr>
          <a:lstStyle/>
          <a:p>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Tand</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en/of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oogarts</a:t>
            </a:r>
            <a:br>
              <a:rPr lang="en-US" dirty="0">
                <a:latin typeface="Verdana" panose="020B0604030504040204" pitchFamily="34" charset="0"/>
                <a:ea typeface="Verdana" panose="020B0604030504040204" pitchFamily="34" charset="0"/>
                <a:cs typeface="Verdana" panose="020B0604030504040204" pitchFamily="34" charset="0"/>
              </a:rPr>
            </a:br>
            <a:endParaRPr lang="nl-NL" dirty="0"/>
          </a:p>
        </p:txBody>
      </p:sp>
      <p:sp>
        <p:nvSpPr>
          <p:cNvPr id="3" name="Tijdelijke aanduiding voor tekst 2">
            <a:extLst>
              <a:ext uri="{FF2B5EF4-FFF2-40B4-BE49-F238E27FC236}">
                <a16:creationId xmlns:a16="http://schemas.microsoft.com/office/drawing/2014/main" id="{F23B8FD0-C47D-41D1-988E-79F898AACEB5}"/>
              </a:ext>
            </a:extLst>
          </p:cNvPr>
          <p:cNvSpPr>
            <a:spLocks noGrp="1"/>
          </p:cNvSpPr>
          <p:nvPr>
            <p:ph type="body" idx="1"/>
          </p:nvPr>
        </p:nvSpPr>
        <p:spPr>
          <a:xfrm>
            <a:off x="684212" y="889233"/>
            <a:ext cx="10187920" cy="5105167"/>
          </a:xfrm>
        </p:spPr>
        <p:txBody>
          <a:bodyPr/>
          <a:lstStyle/>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Omdat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beiden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kosten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aanzienlijk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lager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Nederland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adviseren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om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deze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opties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niet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Staar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veel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voorkomende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aandoening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staaroperatie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veel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al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gedekt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het Inpatient plan.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Indien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cosmetisch</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aspect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zit en patient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bijvoorbeeld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door 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gebruik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specialistische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lenzen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voortaan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bril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nodig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niet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accoord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gaat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volledige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terugbetaling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bijvoorbeeld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trifocale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lenzen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verschil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tussen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normale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trifocale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lenzen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dient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eigen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rekening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nemen</a:t>
            </a:r>
            <a:r>
              <a:rPr lang="en-US" dirty="0">
                <a:latin typeface="Verdana" panose="020B0604030504040204" pitchFamily="34" charset="0"/>
                <a:ea typeface="Verdana" panose="020B0604030504040204" pitchFamily="34" charset="0"/>
                <a:cs typeface="Verdana" panose="020B0604030504040204" pitchFamily="34" charset="0"/>
              </a:rPr>
              <a:t>.</a:t>
            </a:r>
          </a:p>
          <a:p>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Laat de arts of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ziekenhuis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altijd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om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goedkeuring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vooraf</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(Prior Approval)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vragen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nl-NL"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17373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F4644C-E719-4762-94A8-49678888AD47}"/>
              </a:ext>
            </a:extLst>
          </p:cNvPr>
          <p:cNvSpPr>
            <a:spLocks noGrp="1"/>
          </p:cNvSpPr>
          <p:nvPr>
            <p:ph type="title"/>
          </p:nvPr>
        </p:nvSpPr>
        <p:spPr>
          <a:xfrm>
            <a:off x="684213" y="685800"/>
            <a:ext cx="10875816" cy="354435"/>
          </a:xfrm>
        </p:spPr>
        <p:txBody>
          <a:bodyPr>
            <a:normAutofit fontScale="90000"/>
          </a:bodyPr>
          <a:lstStyle/>
          <a:p>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Thaise</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of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juist</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een</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Internationale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maatschappij</a:t>
            </a:r>
            <a:br>
              <a:rPr lang="en-US" dirty="0"/>
            </a:br>
            <a:endParaRPr lang="nl-NL" dirty="0"/>
          </a:p>
        </p:txBody>
      </p:sp>
      <p:sp>
        <p:nvSpPr>
          <p:cNvPr id="3" name="Tijdelijke aanduiding voor tekst 2">
            <a:extLst>
              <a:ext uri="{FF2B5EF4-FFF2-40B4-BE49-F238E27FC236}">
                <a16:creationId xmlns:a16="http://schemas.microsoft.com/office/drawing/2014/main" id="{B0AAB1FF-2B13-4B42-A627-83F7EA49FC13}"/>
              </a:ext>
            </a:extLst>
          </p:cNvPr>
          <p:cNvSpPr>
            <a:spLocks noGrp="1"/>
          </p:cNvSpPr>
          <p:nvPr>
            <p:ph type="body" idx="1"/>
          </p:nvPr>
        </p:nvSpPr>
        <p:spPr>
          <a:xfrm>
            <a:off x="684211" y="973123"/>
            <a:ext cx="10775149" cy="5021277"/>
          </a:xfrm>
        </p:spPr>
        <p:txBody>
          <a:bodyPr>
            <a:normAutofit/>
          </a:bodyPr>
          <a:lstStyle/>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Voordelen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Thaise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Minder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communicatieproblemen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tussen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ziekenhuizen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Bieden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meerdere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plannen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dus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ieder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budget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optie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Nadelen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Slechtere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dekkingen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meestal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gelimiteerd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Kans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op minder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goede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communicatie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tussen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en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Mogen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volgens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polisvoorwaarden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premies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op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individuele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basis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verhogen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Het Verzekeren van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kinderen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tot 18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jaar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erg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duur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worden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wachttijden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gehanteerd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wordt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vaker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gezocht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reden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afwijzing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claim. </a:t>
            </a:r>
            <a:endParaRPr lang="nl-NL"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69121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786005-E008-46A5-94A3-490363ADC24F}"/>
              </a:ext>
            </a:extLst>
          </p:cNvPr>
          <p:cNvSpPr>
            <a:spLocks noGrp="1"/>
          </p:cNvSpPr>
          <p:nvPr>
            <p:ph type="title"/>
          </p:nvPr>
        </p:nvSpPr>
        <p:spPr>
          <a:xfrm>
            <a:off x="684211" y="528506"/>
            <a:ext cx="10058400" cy="478173"/>
          </a:xfrm>
        </p:spPr>
        <p:txBody>
          <a:bodyPr>
            <a:normAutofit fontScale="90000"/>
          </a:bodyPr>
          <a:lstStyle/>
          <a:p>
            <a:r>
              <a:rPr lang="en-US" dirty="0" err="1">
                <a:solidFill>
                  <a:srgbClr val="FF0000"/>
                </a:solidFill>
              </a:rPr>
              <a:t>Vervolg</a:t>
            </a:r>
            <a:endParaRPr lang="nl-NL" dirty="0">
              <a:solidFill>
                <a:srgbClr val="FF0000"/>
              </a:solidFill>
            </a:endParaRPr>
          </a:p>
        </p:txBody>
      </p:sp>
      <p:sp>
        <p:nvSpPr>
          <p:cNvPr id="3" name="Tijdelijke aanduiding voor tekst 2">
            <a:extLst>
              <a:ext uri="{FF2B5EF4-FFF2-40B4-BE49-F238E27FC236}">
                <a16:creationId xmlns:a16="http://schemas.microsoft.com/office/drawing/2014/main" id="{7B65770B-D654-46AB-AF4B-DBFAD7406F88}"/>
              </a:ext>
            </a:extLst>
          </p:cNvPr>
          <p:cNvSpPr>
            <a:spLocks noGrp="1"/>
          </p:cNvSpPr>
          <p:nvPr>
            <p:ph type="body" idx="1"/>
          </p:nvPr>
        </p:nvSpPr>
        <p:spPr>
          <a:xfrm>
            <a:off x="684211" y="1006679"/>
            <a:ext cx="10229865" cy="4987721"/>
          </a:xfrm>
        </p:spPr>
        <p:txBody>
          <a:bodyPr>
            <a:normAutofit/>
          </a:bodyPr>
          <a:lstStyle/>
          <a:p>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Voordelen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Internationale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Meer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keuzemogelijkheden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omdat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groter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aanbod</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is,</a:t>
            </a:r>
          </a:p>
          <a:p>
            <a:pPr marL="342900" indent="-342900">
              <a:buFont typeface="Arial" panose="020B0604020202020204" pitchFamily="34" charset="0"/>
              <a:buChar char="•"/>
            </a:pP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Betere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hogere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dekkingen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veelal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dezelfde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premie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Betere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garanties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omdat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deze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moeten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voldoen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aan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wetgeving</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van het land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waar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gevestigd</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is,</a:t>
            </a:r>
          </a:p>
          <a:p>
            <a:pPr marL="342900" indent="-342900">
              <a:buFont typeface="Arial" panose="020B0604020202020204" pitchFamily="34" charset="0"/>
              <a:buChar char="•"/>
            </a:pP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betere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premies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jonge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kinderen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Kunnen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premies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niet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individueel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verhogen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na</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claim.</a:t>
            </a:r>
          </a:p>
          <a:p>
            <a:pPr marL="342900" indent="-342900">
              <a:buFont typeface="Arial" panose="020B0604020202020204" pitchFamily="34" charset="0"/>
              <a:buChar char="•"/>
            </a:pP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Ruimere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dekkingen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in het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buitenland</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Nadeel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Jaarlijkse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premiestijgingen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alle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deelnemers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omdat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medische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inflatie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wordt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gevolgd</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743121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31980F-916F-4F75-85C4-F6B81A81C02C}"/>
              </a:ext>
            </a:extLst>
          </p:cNvPr>
          <p:cNvSpPr>
            <a:spLocks noGrp="1"/>
          </p:cNvSpPr>
          <p:nvPr>
            <p:ph type="title"/>
          </p:nvPr>
        </p:nvSpPr>
        <p:spPr>
          <a:xfrm>
            <a:off x="684213" y="685800"/>
            <a:ext cx="10058400" cy="488659"/>
          </a:xfrm>
        </p:spPr>
        <p:txBody>
          <a:bodyPr>
            <a:normAutofit fontScale="90000"/>
          </a:bodyPr>
          <a:lstStyle/>
          <a:p>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Instap</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en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eindleeftijd</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van de polis</a:t>
            </a:r>
            <a:br>
              <a:rPr lang="en-US" dirty="0">
                <a:latin typeface="Verdana" panose="020B0604030504040204" pitchFamily="34" charset="0"/>
                <a:ea typeface="Verdana" panose="020B0604030504040204" pitchFamily="34" charset="0"/>
                <a:cs typeface="Verdana" panose="020B0604030504040204" pitchFamily="34" charset="0"/>
              </a:rPr>
            </a:br>
            <a:endParaRPr lang="nl-NL" dirty="0"/>
          </a:p>
        </p:txBody>
      </p:sp>
      <p:sp>
        <p:nvSpPr>
          <p:cNvPr id="3" name="Tijdelijke aanduiding voor tekst 2">
            <a:extLst>
              <a:ext uri="{FF2B5EF4-FFF2-40B4-BE49-F238E27FC236}">
                <a16:creationId xmlns:a16="http://schemas.microsoft.com/office/drawing/2014/main" id="{2CAD6A40-A328-4552-B32D-E581B280993D}"/>
              </a:ext>
            </a:extLst>
          </p:cNvPr>
          <p:cNvSpPr>
            <a:spLocks noGrp="1"/>
          </p:cNvSpPr>
          <p:nvPr>
            <p:ph type="body" idx="1"/>
          </p:nvPr>
        </p:nvSpPr>
        <p:spPr>
          <a:xfrm>
            <a:off x="684212" y="1006679"/>
            <a:ext cx="10288588" cy="4987721"/>
          </a:xfrm>
        </p:spPr>
        <p:txBody>
          <a:bodyPr>
            <a:normAutofit/>
          </a:bodyPr>
          <a:lstStyle/>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het zo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eerste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aanvraag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tot het Verzekeren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moet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doen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bepaalde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leeftijd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Hoe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jonger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bent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tijdens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aanvraag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hoe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keuze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Aanvragen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echter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nog op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iedere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leeftijd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(tot 99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jaar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Sommige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plannen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hanteren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eindleeftijd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waarop</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stopt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Deze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plannen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goedkoper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route die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wordt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gevolgd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door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jongere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mensen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eerst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goedkopere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optie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eindleeftijd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gaan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op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latere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leeftijd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switchen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levenslang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vernieuwbaar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plan. </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Dit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brengt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echter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risico</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zich</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Zo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men met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medische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aandoening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worden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geconfronteerd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die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switch tot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uitsluiting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leiden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Veiliger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het om direct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uit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zoeken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die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levenslange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dekking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biedt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nl-NL"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Ook van belang is te bekijken hoe de premies zich ontwikkelen bij het ouder worden. Bij sommige maatschappijen worden de premies torenhoog op hogere leeftijd. Levenslang vernieuwbaar is alleen maar interessant als de premies betaalbaar blijven. </a:t>
            </a:r>
          </a:p>
        </p:txBody>
      </p:sp>
    </p:spTree>
    <p:extLst>
      <p:ext uri="{BB962C8B-B14F-4D97-AF65-F5344CB8AC3E}">
        <p14:creationId xmlns:p14="http://schemas.microsoft.com/office/powerpoint/2010/main" val="194877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1D5A2-343D-44E0-98BF-DA3100D0043A}"/>
              </a:ext>
            </a:extLst>
          </p:cNvPr>
          <p:cNvSpPr>
            <a:spLocks noGrp="1"/>
          </p:cNvSpPr>
          <p:nvPr>
            <p:ph type="title"/>
          </p:nvPr>
        </p:nvSpPr>
        <p:spPr>
          <a:xfrm>
            <a:off x="684212" y="3489820"/>
            <a:ext cx="10573814" cy="2499918"/>
          </a:xfrm>
        </p:spPr>
        <p:txBody>
          <a:bodyPr>
            <a:normAutofit fontScale="90000"/>
          </a:bodyPr>
          <a:lstStyle/>
          <a:p>
            <a:r>
              <a:rPr lang="en-US" sz="4900" dirty="0">
                <a:solidFill>
                  <a:srgbClr val="FF0000"/>
                </a:solidFill>
                <a:latin typeface="Verdana" panose="020B0604030504040204" pitchFamily="34" charset="0"/>
                <a:ea typeface="Verdana" panose="020B0604030504040204" pitchFamily="34" charset="0"/>
                <a:cs typeface="Verdana" panose="020B0604030504040204" pitchFamily="34" charset="0"/>
              </a:rPr>
              <a:t>Aa Insurance Brokers Co. Ltd.</a:t>
            </a:r>
            <a:b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br>
            <a:b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Kantoren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in Pattaya, Hua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Hin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Phuket,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steunpunten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in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Udon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Thani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korat</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Bangkok in de loop van 2018.</a:t>
            </a:r>
            <a:b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br>
            <a:b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Advisering</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over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allerlei</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soorten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verzekeringen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met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als</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specialisme</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ziektekostenverzekeringen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Wij</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agent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onze</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clienten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en niet van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wezenlijk</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verschil</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a:t>
            </a:r>
            <a:b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br>
            <a:b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Meertalig</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en op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alle</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kantoren</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Nederlandssprekende</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medewerkers</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aanwezig</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700" dirty="0" err="1">
                <a:solidFill>
                  <a:schemeClr val="bg1"/>
                </a:solidFill>
                <a:latin typeface="Verdana" panose="020B0604030504040204" pitchFamily="34" charset="0"/>
                <a:ea typeface="Verdana" panose="020B0604030504040204" pitchFamily="34" charset="0"/>
                <a:cs typeface="Verdana" panose="020B0604030504040204" pitchFamily="34" charset="0"/>
              </a:rPr>
              <a:t>advies</a:t>
            </a:r>
            <a:r>
              <a:rPr lang="en-US" sz="2700" dirty="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nl-NL" sz="27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tekst 2">
            <a:extLst>
              <a:ext uri="{FF2B5EF4-FFF2-40B4-BE49-F238E27FC236}">
                <a16:creationId xmlns:a16="http://schemas.microsoft.com/office/drawing/2014/main" id="{D8B2DC93-D855-4916-80B1-2CD48434488C}"/>
              </a:ext>
            </a:extLst>
          </p:cNvPr>
          <p:cNvSpPr>
            <a:spLocks noGrp="1"/>
          </p:cNvSpPr>
          <p:nvPr>
            <p:ph type="body" idx="1"/>
          </p:nvPr>
        </p:nvSpPr>
        <p:spPr>
          <a:xfrm flipV="1">
            <a:off x="684211" y="6098796"/>
            <a:ext cx="8535990" cy="218114"/>
          </a:xfrm>
        </p:spPr>
        <p:txBody>
          <a:bodyPr>
            <a:normAutofit fontScale="47500" lnSpcReduction="20000"/>
          </a:bodyPr>
          <a:lstStyle/>
          <a:p>
            <a:endParaRPr lang="nl-NL" dirty="0"/>
          </a:p>
        </p:txBody>
      </p:sp>
    </p:spTree>
    <p:extLst>
      <p:ext uri="{BB962C8B-B14F-4D97-AF65-F5344CB8AC3E}">
        <p14:creationId xmlns:p14="http://schemas.microsoft.com/office/powerpoint/2010/main" val="338416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8CBDE2-85D1-4C4C-A8D7-B6C095181897}"/>
              </a:ext>
            </a:extLst>
          </p:cNvPr>
          <p:cNvSpPr>
            <a:spLocks noGrp="1"/>
          </p:cNvSpPr>
          <p:nvPr>
            <p:ph type="title"/>
          </p:nvPr>
        </p:nvSpPr>
        <p:spPr>
          <a:xfrm>
            <a:off x="684213" y="685800"/>
            <a:ext cx="10058400" cy="1075888"/>
          </a:xfrm>
        </p:spPr>
        <p:txBody>
          <a:bodyPr/>
          <a:lstStyle/>
          <a:p>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Huisverzekering</a:t>
            </a:r>
            <a:endParaRPr lang="nl-NL"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tekst 2">
            <a:extLst>
              <a:ext uri="{FF2B5EF4-FFF2-40B4-BE49-F238E27FC236}">
                <a16:creationId xmlns:a16="http://schemas.microsoft.com/office/drawing/2014/main" id="{4DBA3E5F-2D7D-4CA8-A837-A50B801D1FBB}"/>
              </a:ext>
            </a:extLst>
          </p:cNvPr>
          <p:cNvSpPr>
            <a:spLocks noGrp="1"/>
          </p:cNvSpPr>
          <p:nvPr>
            <p:ph type="body" idx="1"/>
          </p:nvPr>
        </p:nvSpPr>
        <p:spPr>
          <a:xfrm>
            <a:off x="684212" y="1510018"/>
            <a:ext cx="9508412" cy="4484382"/>
          </a:xfrm>
        </p:spPr>
        <p:txBody>
          <a:bodyPr>
            <a:normAutofit/>
          </a:bodyPr>
          <a:lstStyle/>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Vergelijkbaar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met wat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verkrijgbaar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in Nederland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België</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meest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gevraagde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polis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biedt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dekking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schade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veroorzaakt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door;</a:t>
            </a:r>
          </a:p>
          <a:p>
            <a:pPr marL="342900" indent="-342900">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Brand,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blikseminslag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aardbeving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tsunami, storm,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kortsluiting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water- 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rookschade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inbraak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schade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door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vaartuigen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en door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vandalisme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Veelal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geeft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dit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type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ook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dekking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aansprakelijkheid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derden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op eigen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terrein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of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zelfs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geheel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Thailand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gehele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inwonende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gezin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marL="342900" indent="-342900">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moet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denken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premie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0,125% + VAT over het totaal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bedrag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gebouwen+inventaris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Voorbeeld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jaarpremie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som</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5 M.B.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bedraagd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7.145 Bath.</a:t>
            </a:r>
          </a:p>
        </p:txBody>
      </p:sp>
    </p:spTree>
    <p:extLst>
      <p:ext uri="{BB962C8B-B14F-4D97-AF65-F5344CB8AC3E}">
        <p14:creationId xmlns:p14="http://schemas.microsoft.com/office/powerpoint/2010/main" val="4136829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FBB7D7-A240-4708-B5AE-8C53F89AF2AD}"/>
              </a:ext>
            </a:extLst>
          </p:cNvPr>
          <p:cNvSpPr>
            <a:spLocks noGrp="1"/>
          </p:cNvSpPr>
          <p:nvPr>
            <p:ph type="title"/>
          </p:nvPr>
        </p:nvSpPr>
        <p:spPr>
          <a:xfrm>
            <a:off x="684213" y="685800"/>
            <a:ext cx="10058400" cy="580938"/>
          </a:xfrm>
        </p:spPr>
        <p:txBody>
          <a:bodyPr/>
          <a:lstStyle/>
          <a:p>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De valkuilen</a:t>
            </a:r>
            <a:endParaRPr lang="nl-NL"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tekst 2">
            <a:extLst>
              <a:ext uri="{FF2B5EF4-FFF2-40B4-BE49-F238E27FC236}">
                <a16:creationId xmlns:a16="http://schemas.microsoft.com/office/drawing/2014/main" id="{BF053A76-C9FF-4869-85DC-F8CE3BD4320C}"/>
              </a:ext>
            </a:extLst>
          </p:cNvPr>
          <p:cNvSpPr>
            <a:spLocks noGrp="1"/>
          </p:cNvSpPr>
          <p:nvPr>
            <p:ph type="body" idx="1"/>
          </p:nvPr>
        </p:nvSpPr>
        <p:spPr>
          <a:xfrm>
            <a:off x="684211" y="1266738"/>
            <a:ext cx="10058401" cy="4727662"/>
          </a:xfrm>
        </p:spPr>
        <p:txBody>
          <a:bodyPr>
            <a:normAutofit/>
          </a:bodyPr>
          <a:lstStyle/>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Veel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voorkomende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standaard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uitsluitingen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overstroming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grondverzakking</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goud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sieraden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horloges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e.d.</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termieten</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scheuren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muren</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lekkage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waterpijpen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onder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het huis of in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grond</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Diefstal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items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buiten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het huis.</a:t>
            </a:r>
          </a:p>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Zorg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bewijs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heeft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uw</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bezittingen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rekeningen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/of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foto’s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voorkeur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nooit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rechtstreeks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schade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melden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maar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ons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Indien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inbraak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sporen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braak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ook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uitkering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insluiping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4261633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B02838-0A06-42CB-A78B-4DAA3E5862C4}"/>
              </a:ext>
            </a:extLst>
          </p:cNvPr>
          <p:cNvSpPr>
            <a:spLocks noGrp="1"/>
          </p:cNvSpPr>
          <p:nvPr>
            <p:ph type="title"/>
          </p:nvPr>
        </p:nvSpPr>
        <p:spPr>
          <a:xfrm>
            <a:off x="684213" y="685800"/>
            <a:ext cx="10058400" cy="538993"/>
          </a:xfrm>
        </p:spPr>
        <p:txBody>
          <a:bodyPr>
            <a:normAutofit fontScale="90000"/>
          </a:bodyPr>
          <a:lstStyle/>
          <a:p>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Auto- en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MotorVerzekering</a:t>
            </a:r>
            <a:endParaRPr lang="nl-NL"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tekst 2">
            <a:extLst>
              <a:ext uri="{FF2B5EF4-FFF2-40B4-BE49-F238E27FC236}">
                <a16:creationId xmlns:a16="http://schemas.microsoft.com/office/drawing/2014/main" id="{343C2693-1567-49FB-A92F-0123540DA9C8}"/>
              </a:ext>
            </a:extLst>
          </p:cNvPr>
          <p:cNvSpPr>
            <a:spLocks noGrp="1"/>
          </p:cNvSpPr>
          <p:nvPr>
            <p:ph type="body" idx="1"/>
          </p:nvPr>
        </p:nvSpPr>
        <p:spPr>
          <a:xfrm>
            <a:off x="684211" y="1224793"/>
            <a:ext cx="10145975" cy="5201174"/>
          </a:xfrm>
        </p:spPr>
        <p:txBody>
          <a:bodyPr>
            <a:normAutofit fontScale="92500" lnSpcReduction="10000"/>
          </a:bodyPr>
          <a:lstStyle/>
          <a:p>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goedkope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maar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slecht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dekkende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Compulsory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Porobor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verplicht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dient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betalen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wegenbelasting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getoond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worden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Deze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verplichte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verzekering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voorkeur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afsluiten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dezelfde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aanvullende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heeft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nl-NL"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Ons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advies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om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altijd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aanvullende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1e-2e of 3e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klasse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polis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nemen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die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respectievelijk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all-risk,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beperkt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casco</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of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alleen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wettelijke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aansprakelijkheid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(WA)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dekt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maximale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dekking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uw</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eigen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voertuig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diefstal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of total loss) is in Thailand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altijd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80 tot 85 % van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marktwaarde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Premies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kunnen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worden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verlaagd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door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eigen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risico</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of door ‘Named Drivers” op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nemen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de polis. </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Op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aanvullende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krijgt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No Claim Bonus.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Deze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loopt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op tot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maximaal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50 %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na</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4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schadevrije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Jaren. In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tegenstelling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tot wat we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vanuit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Nederland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gewend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hier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NCB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gekoppeld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auto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niet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eigenaar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Tot de auto 5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jaar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oud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kunt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kiezen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tussen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Dealer garage of Contract garage.</a:t>
            </a:r>
          </a:p>
          <a:p>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73954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A5E126-190C-4AB6-9646-398C171DE16A}"/>
              </a:ext>
            </a:extLst>
          </p:cNvPr>
          <p:cNvSpPr>
            <a:spLocks noGrp="1"/>
          </p:cNvSpPr>
          <p:nvPr>
            <p:ph type="title"/>
          </p:nvPr>
        </p:nvSpPr>
        <p:spPr>
          <a:xfrm>
            <a:off x="684213" y="685800"/>
            <a:ext cx="10058400" cy="429936"/>
          </a:xfrm>
        </p:spPr>
        <p:txBody>
          <a:bodyPr>
            <a:normAutofit fontScale="90000"/>
          </a:bodyPr>
          <a:lstStyle/>
          <a:p>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De valkuilen</a:t>
            </a:r>
            <a:endParaRPr lang="nl-NL"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tekst 2">
            <a:extLst>
              <a:ext uri="{FF2B5EF4-FFF2-40B4-BE49-F238E27FC236}">
                <a16:creationId xmlns:a16="http://schemas.microsoft.com/office/drawing/2014/main" id="{C1637ED3-876F-4445-B6C0-A7FEB97AE0BD}"/>
              </a:ext>
            </a:extLst>
          </p:cNvPr>
          <p:cNvSpPr>
            <a:spLocks noGrp="1"/>
          </p:cNvSpPr>
          <p:nvPr>
            <p:ph type="body" idx="1"/>
          </p:nvPr>
        </p:nvSpPr>
        <p:spPr>
          <a:xfrm>
            <a:off x="684211" y="1115736"/>
            <a:ext cx="10058402" cy="4878664"/>
          </a:xfrm>
        </p:spPr>
        <p:txBody>
          <a:bodyPr>
            <a:normAutofit fontScale="92500" lnSpcReduction="10000"/>
          </a:bodyPr>
          <a:lstStyle/>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Denk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niet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opgebouwde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no-claim bonus (NCB) mee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nemen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zodra</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andere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auto of motor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koopt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vorige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sheet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heb</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beschreven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voertuig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wordt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en niet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persoon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aanrijding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bepaalt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politie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wie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schuld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heeft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moeten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dit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oordeel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volgen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Dit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oordeel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wel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bezijden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waarheid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hierover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problemen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heeft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weinig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zin.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Verlies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NCB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opgevangen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worden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door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eerstkomende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verlenging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simpelweg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wisselen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Thailand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centraal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schaderegister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maar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wordt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haast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nooit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geraadpleegd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Reparaties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kunnen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lang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duren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heeft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recht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op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vervangauto</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b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Houd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rekening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tegenpartij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onverzekerd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Houd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daarom</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zo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lang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mogelijk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First Class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uw</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schade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wordt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altijd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vergoed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maximaal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toegestane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alcoholpercentage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sinds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kort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0,5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promille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(was 1,5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promille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nl-NL"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45581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EF30C1-259A-489A-8458-73794A055CCC}"/>
              </a:ext>
            </a:extLst>
          </p:cNvPr>
          <p:cNvSpPr>
            <a:spLocks noGrp="1"/>
          </p:cNvSpPr>
          <p:nvPr>
            <p:ph type="title"/>
          </p:nvPr>
        </p:nvSpPr>
        <p:spPr>
          <a:xfrm>
            <a:off x="684213" y="685800"/>
            <a:ext cx="10058400" cy="421547"/>
          </a:xfrm>
        </p:spPr>
        <p:txBody>
          <a:bodyPr>
            <a:normAutofit fontScale="90000"/>
          </a:bodyPr>
          <a:lstStyle/>
          <a:p>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Waar</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rekening</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mee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houden</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bij</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een</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ongeval</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a:t>
            </a:r>
            <a:endParaRPr lang="nl-NL"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tekst 2">
            <a:extLst>
              <a:ext uri="{FF2B5EF4-FFF2-40B4-BE49-F238E27FC236}">
                <a16:creationId xmlns:a16="http://schemas.microsoft.com/office/drawing/2014/main" id="{8ABE3989-C8E2-47B5-AED0-0106F3B8AC9D}"/>
              </a:ext>
            </a:extLst>
          </p:cNvPr>
          <p:cNvSpPr>
            <a:spLocks noGrp="1"/>
          </p:cNvSpPr>
          <p:nvPr>
            <p:ph type="body" idx="1"/>
          </p:nvPr>
        </p:nvSpPr>
        <p:spPr>
          <a:xfrm>
            <a:off x="684212" y="1107347"/>
            <a:ext cx="9885916" cy="5108895"/>
          </a:xfrm>
        </p:spPr>
        <p:txBody>
          <a:bodyPr>
            <a:normAutofit/>
          </a:bodyPr>
          <a:lstStyle/>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Zorg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altijd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polis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heeft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ongeval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volgende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stappen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nemen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Blijf</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rustig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foto’s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plaats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uw</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voertuig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veilig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kant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weg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Neem contact op met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stel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tegenpartij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hiervan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op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hoogte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zogenaamde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Surveyor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regelaar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plaats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ongeval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sturen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Beken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geval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schuld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laat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niet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verleiden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tot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mogelijke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uitspraken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die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naderhand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gevolgen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kunnen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hebben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Neem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indien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mogelijk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foto’s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uw</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schade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verkeerssituatie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en 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voertuig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van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tegenpartij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786298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C954F8-2DE2-4C20-B72E-1658532A7346}"/>
              </a:ext>
            </a:extLst>
          </p:cNvPr>
          <p:cNvSpPr>
            <a:spLocks noGrp="1"/>
          </p:cNvSpPr>
          <p:nvPr>
            <p:ph type="title"/>
          </p:nvPr>
        </p:nvSpPr>
        <p:spPr>
          <a:xfrm>
            <a:off x="684213" y="685800"/>
            <a:ext cx="10058400" cy="471881"/>
          </a:xfrm>
        </p:spPr>
        <p:txBody>
          <a:bodyPr>
            <a:normAutofit fontScale="90000"/>
          </a:bodyPr>
          <a:lstStyle/>
          <a:p>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Vervolg</a:t>
            </a:r>
            <a:endParaRPr lang="nl-NL"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tekst 2">
            <a:extLst>
              <a:ext uri="{FF2B5EF4-FFF2-40B4-BE49-F238E27FC236}">
                <a16:creationId xmlns:a16="http://schemas.microsoft.com/office/drawing/2014/main" id="{4B728BBC-57AA-4A36-9C98-65894830A34C}"/>
              </a:ext>
            </a:extLst>
          </p:cNvPr>
          <p:cNvSpPr>
            <a:spLocks noGrp="1"/>
          </p:cNvSpPr>
          <p:nvPr>
            <p:ph type="body" idx="1"/>
          </p:nvPr>
        </p:nvSpPr>
        <p:spPr>
          <a:xfrm>
            <a:off x="684211" y="1157681"/>
            <a:ext cx="10347311" cy="4836719"/>
          </a:xfrm>
        </p:spPr>
        <p:txBody>
          <a:bodyPr/>
          <a:lstStyle/>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Wacht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rustig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tot de Surveyor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gearriveerd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volg</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aanwijzingen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namens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zaak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zo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goed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mogelijk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op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proberen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lossen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Wanneer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Surveyor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werk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heeft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gedaan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en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alles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duidelijk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zult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ingevuld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formulier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meekrijgen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die u in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leveren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bij</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de garage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waar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de auto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laat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repareren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Indien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het niet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bent met de gang van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zaken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het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wenselijk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persoon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hebben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die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u op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treden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Dit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zou</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verzekeringsagent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kunnen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(gratis), of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advocaat</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veelal</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niet gratis).</a:t>
            </a:r>
          </a:p>
          <a:p>
            <a:r>
              <a:rPr lang="en-US" dirty="0">
                <a:latin typeface="Verdana" panose="020B0604030504040204" pitchFamily="34" charset="0"/>
                <a:ea typeface="Verdana" panose="020B0604030504040204" pitchFamily="34" charset="0"/>
                <a:cs typeface="Verdana" panose="020B0604030504040204" pitchFamily="34" charset="0"/>
              </a:rPr>
              <a:t> </a:t>
            </a:r>
          </a:p>
          <a:p>
            <a:r>
              <a:rPr lang="en-US" dirty="0">
                <a:latin typeface="Verdana" panose="020B0604030504040204" pitchFamily="34" charset="0"/>
                <a:ea typeface="Verdana" panose="020B0604030504040204" pitchFamily="34" charset="0"/>
                <a:cs typeface="Verdana" panose="020B0604030504040204" pitchFamily="34" charset="0"/>
              </a:rPr>
              <a:t>   </a:t>
            </a:r>
            <a:endParaRPr lang="nl-NL"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4498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215F88-6F97-4EDB-8AEF-5DBF6B6541E8}"/>
              </a:ext>
            </a:extLst>
          </p:cNvPr>
          <p:cNvSpPr>
            <a:spLocks noGrp="1"/>
          </p:cNvSpPr>
          <p:nvPr>
            <p:ph type="title"/>
          </p:nvPr>
        </p:nvSpPr>
        <p:spPr>
          <a:xfrm>
            <a:off x="684213" y="310394"/>
            <a:ext cx="10058400" cy="528505"/>
          </a:xfrm>
        </p:spPr>
        <p:txBody>
          <a:bodyPr>
            <a:normAutofit fontScale="90000"/>
          </a:bodyPr>
          <a:lstStyle/>
          <a:p>
            <a:r>
              <a:rPr lang="en-US" dirty="0" err="1">
                <a:solidFill>
                  <a:srgbClr val="FF0000"/>
                </a:solidFill>
                <a:latin typeface="Verdana" panose="020B0604030504040204" pitchFamily="34" charset="0"/>
                <a:ea typeface="Verdana" panose="020B0604030504040204" pitchFamily="34" charset="0"/>
                <a:cs typeface="Verdana" panose="020B0604030504040204" pitchFamily="34" charset="0"/>
              </a:rPr>
              <a:t>wetenswaardigheden</a:t>
            </a:r>
            <a:endParaRPr lang="nl-NL"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tekst 2">
            <a:extLst>
              <a:ext uri="{FF2B5EF4-FFF2-40B4-BE49-F238E27FC236}">
                <a16:creationId xmlns:a16="http://schemas.microsoft.com/office/drawing/2014/main" id="{02C1E234-E659-45F8-8C8F-0B4EFC9E57A1}"/>
              </a:ext>
            </a:extLst>
          </p:cNvPr>
          <p:cNvSpPr>
            <a:spLocks noGrp="1"/>
          </p:cNvSpPr>
          <p:nvPr>
            <p:ph type="body" idx="1"/>
          </p:nvPr>
        </p:nvSpPr>
        <p:spPr>
          <a:xfrm>
            <a:off x="684211" y="755009"/>
            <a:ext cx="10414423" cy="5679347"/>
          </a:xfrm>
        </p:spPr>
        <p:txBody>
          <a:bodyPr>
            <a:normAutofit fontScale="92500" lnSpcReduction="10000"/>
          </a:bodyPr>
          <a:lstStyle/>
          <a:p>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Geen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schuld</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hebben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toch</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als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schuldige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worden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aangewezen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komt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dit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omdat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plotseling</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getuigen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die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afwijkende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versie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doorgeven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aan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politie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simpele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Dash Cam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dan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als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tegenbewijs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dienen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Sinds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kort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geldt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dan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ook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korting</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van 5% op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verzekeringspremie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als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u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Dash Cam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heeft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De Surveyors van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meestal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niet in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staat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in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Engelse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taal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communiceren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Hiervoor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maken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ze dan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gebruik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van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alarmcentrale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van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Formeel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zal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ongeval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leiden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tot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rechtszaak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als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iemand</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komt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overlijden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of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als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het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letsel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dusdanig</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dat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deze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langer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dan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20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dagen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niet</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werken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rechtszaak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worden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voorkomen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door wat geld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onder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tafel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laten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komen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kan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ook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dan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zal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rechter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i.h.a</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matig</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met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straf</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Bijvoorbeeld</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2000 baht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boete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voor</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roekeloos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rijden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afwikkeling</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van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ongeval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met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letsel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is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vaak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langdurige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geschiedenis</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met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nodige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vervolgafspraken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op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een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politieburo</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Hierbij</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zal</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ook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altijd</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iemand</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van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maatschappij</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aanwezig</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zijn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Zaak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is om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uiteraard</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ook</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de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ongeschreven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omgangsvormen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in Thailand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na</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te</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err="1">
                <a:solidFill>
                  <a:schemeClr val="bg1"/>
                </a:solidFill>
                <a:latin typeface="Verdana" panose="020B0604030504040204" pitchFamily="34" charset="0"/>
                <a:ea typeface="Verdana" panose="020B0604030504040204" pitchFamily="34" charset="0"/>
                <a:cs typeface="Verdana" panose="020B0604030504040204" pitchFamily="34" charset="0"/>
              </a:rPr>
              <a:t>leven</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398527558"/>
      </p:ext>
    </p:extLst>
  </p:cSld>
  <p:clrMapOvr>
    <a:masterClrMapping/>
  </p:clrMapOvr>
</p:sld>
</file>

<file path=ppt/theme/theme1.xml><?xml version="1.0" encoding="utf-8"?>
<a:theme xmlns:a="http://schemas.openxmlformats.org/drawingml/2006/main" name="Segment">
  <a:themeElements>
    <a:clrScheme name="Segment">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gmen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gment">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602</TotalTime>
  <Words>1314</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Verdana</vt:lpstr>
      <vt:lpstr>Wingdings 3</vt:lpstr>
      <vt:lpstr>Segment</vt:lpstr>
      <vt:lpstr>Verzekeren in Thailand</vt:lpstr>
      <vt:lpstr>Aa Insurance Brokers Co. Ltd.  Kantoren in Pattaya, Hua Hin en Phuket, steunpunten in Udon Thani en korat. Bangkok in de loop van 2018.  Advisering over allerlei soorten verzekeringen met als specialisme ziektekostenverzekeringen. Wij zijn agent voor onze clienten en niet van een maatschappij, een wezenlijk verschil.  Meertalig en op alle kantoren Nederlandssprekende medewerkers aanwezig voor advies.</vt:lpstr>
      <vt:lpstr>Huisverzekering</vt:lpstr>
      <vt:lpstr>De valkuilen</vt:lpstr>
      <vt:lpstr>Auto- en MotorVerzekering</vt:lpstr>
      <vt:lpstr>De valkuilen</vt:lpstr>
      <vt:lpstr>Waar rekening mee houden bij een ongeval?</vt:lpstr>
      <vt:lpstr>Vervolg</vt:lpstr>
      <vt:lpstr>wetenswaardigheden</vt:lpstr>
      <vt:lpstr>Ziektekostenverzekering</vt:lpstr>
      <vt:lpstr>Verzorgingsstaat Thailand </vt:lpstr>
      <vt:lpstr>Prive of staatsziekenhuis Als u bent verzekerd is het beter niet naar een overheidsziekenhuis te gaan.</vt:lpstr>
      <vt:lpstr>Inpatient of outpatient dekking </vt:lpstr>
      <vt:lpstr>Tand- en/of oogarts </vt:lpstr>
      <vt:lpstr>Thaise of juist een Internationale maatschappij </vt:lpstr>
      <vt:lpstr>Vervolg</vt:lpstr>
      <vt:lpstr>Instap- en eindleeftijd van de polis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Verzekeren in Thailand</dc:title>
  <dc:creator>Andre Vromans</dc:creator>
  <cp:lastModifiedBy>Office</cp:lastModifiedBy>
  <cp:revision>98</cp:revision>
  <dcterms:created xsi:type="dcterms:W3CDTF">2017-08-29T07:21:50Z</dcterms:created>
  <dcterms:modified xsi:type="dcterms:W3CDTF">2018-09-06T05:02:48Z</dcterms:modified>
</cp:coreProperties>
</file>