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3"/>
  </p:notesMasterIdLst>
  <p:handoutMasterIdLst>
    <p:handoutMasterId r:id="rId194"/>
  </p:handoutMasterIdLst>
  <p:sldIdLst>
    <p:sldId id="363" r:id="rId2"/>
    <p:sldId id="257" r:id="rId3"/>
    <p:sldId id="259" r:id="rId4"/>
    <p:sldId id="382" r:id="rId5"/>
    <p:sldId id="383" r:id="rId6"/>
    <p:sldId id="260" r:id="rId7"/>
    <p:sldId id="261" r:id="rId8"/>
    <p:sldId id="387" r:id="rId9"/>
    <p:sldId id="384" r:id="rId10"/>
    <p:sldId id="385" r:id="rId11"/>
    <p:sldId id="386" r:id="rId12"/>
    <p:sldId id="262" r:id="rId13"/>
    <p:sldId id="263" r:id="rId14"/>
    <p:sldId id="264" r:id="rId15"/>
    <p:sldId id="265" r:id="rId16"/>
    <p:sldId id="266" r:id="rId17"/>
    <p:sldId id="267" r:id="rId18"/>
    <p:sldId id="268" r:id="rId19"/>
    <p:sldId id="269" r:id="rId20"/>
    <p:sldId id="402" r:id="rId21"/>
    <p:sldId id="403" r:id="rId22"/>
    <p:sldId id="404" r:id="rId23"/>
    <p:sldId id="405" r:id="rId24"/>
    <p:sldId id="406" r:id="rId25"/>
    <p:sldId id="407" r:id="rId26"/>
    <p:sldId id="408" r:id="rId27"/>
    <p:sldId id="272" r:id="rId28"/>
    <p:sldId id="429" r:id="rId29"/>
    <p:sldId id="422" r:id="rId30"/>
    <p:sldId id="423" r:id="rId31"/>
    <p:sldId id="424" r:id="rId32"/>
    <p:sldId id="425" r:id="rId33"/>
    <p:sldId id="430" r:id="rId34"/>
    <p:sldId id="393" r:id="rId35"/>
    <p:sldId id="431" r:id="rId36"/>
    <p:sldId id="391" r:id="rId37"/>
    <p:sldId id="39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394" r:id="rId52"/>
    <p:sldId id="395" r:id="rId53"/>
    <p:sldId id="286" r:id="rId54"/>
    <p:sldId id="287" r:id="rId55"/>
    <p:sldId id="288" r:id="rId56"/>
    <p:sldId id="289" r:id="rId57"/>
    <p:sldId id="290" r:id="rId58"/>
    <p:sldId id="291" r:id="rId59"/>
    <p:sldId id="390" r:id="rId60"/>
    <p:sldId id="409" r:id="rId61"/>
    <p:sldId id="410" r:id="rId62"/>
    <p:sldId id="292" r:id="rId63"/>
    <p:sldId id="426" r:id="rId64"/>
    <p:sldId id="293" r:id="rId65"/>
    <p:sldId id="294" r:id="rId66"/>
    <p:sldId id="295" r:id="rId67"/>
    <p:sldId id="296" r:id="rId68"/>
    <p:sldId id="297" r:id="rId69"/>
    <p:sldId id="298" r:id="rId70"/>
    <p:sldId id="299" r:id="rId71"/>
    <p:sldId id="379" r:id="rId72"/>
    <p:sldId id="300" r:id="rId73"/>
    <p:sldId id="380" r:id="rId74"/>
    <p:sldId id="301" r:id="rId75"/>
    <p:sldId id="381" r:id="rId76"/>
    <p:sldId id="302" r:id="rId77"/>
    <p:sldId id="377" r:id="rId78"/>
    <p:sldId id="378" r:id="rId79"/>
    <p:sldId id="456" r:id="rId80"/>
    <p:sldId id="457" r:id="rId81"/>
    <p:sldId id="458" r:id="rId82"/>
    <p:sldId id="459" r:id="rId83"/>
    <p:sldId id="304" r:id="rId84"/>
    <p:sldId id="305" r:id="rId85"/>
    <p:sldId id="306" r:id="rId86"/>
    <p:sldId id="307" r:id="rId87"/>
    <p:sldId id="308" r:id="rId88"/>
    <p:sldId id="309" r:id="rId89"/>
    <p:sldId id="310" r:id="rId90"/>
    <p:sldId id="311" r:id="rId91"/>
    <p:sldId id="312" r:id="rId92"/>
    <p:sldId id="313" r:id="rId93"/>
    <p:sldId id="314" r:id="rId94"/>
    <p:sldId id="315" r:id="rId95"/>
    <p:sldId id="316" r:id="rId96"/>
    <p:sldId id="317" r:id="rId97"/>
    <p:sldId id="427" r:id="rId98"/>
    <p:sldId id="428" r:id="rId99"/>
    <p:sldId id="318" r:id="rId100"/>
    <p:sldId id="319" r:id="rId101"/>
    <p:sldId id="320" r:id="rId102"/>
    <p:sldId id="321" r:id="rId103"/>
    <p:sldId id="388" r:id="rId104"/>
    <p:sldId id="389" r:id="rId105"/>
    <p:sldId id="322" r:id="rId106"/>
    <p:sldId id="323" r:id="rId107"/>
    <p:sldId id="324" r:id="rId108"/>
    <p:sldId id="325" r:id="rId109"/>
    <p:sldId id="432" r:id="rId110"/>
    <p:sldId id="400" r:id="rId111"/>
    <p:sldId id="433" r:id="rId112"/>
    <p:sldId id="401" r:id="rId113"/>
    <p:sldId id="326" r:id="rId114"/>
    <p:sldId id="327" r:id="rId115"/>
    <p:sldId id="328" r:id="rId116"/>
    <p:sldId id="329" r:id="rId117"/>
    <p:sldId id="435" r:id="rId118"/>
    <p:sldId id="436" r:id="rId119"/>
    <p:sldId id="437" r:id="rId120"/>
    <p:sldId id="438" r:id="rId121"/>
    <p:sldId id="439" r:id="rId122"/>
    <p:sldId id="440" r:id="rId123"/>
    <p:sldId id="441" r:id="rId124"/>
    <p:sldId id="442" r:id="rId125"/>
    <p:sldId id="443" r:id="rId126"/>
    <p:sldId id="455" r:id="rId127"/>
    <p:sldId id="434" r:id="rId128"/>
    <p:sldId id="331" r:id="rId129"/>
    <p:sldId id="332" r:id="rId130"/>
    <p:sldId id="444" r:id="rId131"/>
    <p:sldId id="445" r:id="rId132"/>
    <p:sldId id="449" r:id="rId133"/>
    <p:sldId id="446" r:id="rId134"/>
    <p:sldId id="447" r:id="rId135"/>
    <p:sldId id="448" r:id="rId136"/>
    <p:sldId id="450" r:id="rId137"/>
    <p:sldId id="451" r:id="rId138"/>
    <p:sldId id="452" r:id="rId139"/>
    <p:sldId id="453" r:id="rId140"/>
    <p:sldId id="454" r:id="rId141"/>
    <p:sldId id="333" r:id="rId142"/>
    <p:sldId id="334" r:id="rId143"/>
    <p:sldId id="335" r:id="rId144"/>
    <p:sldId id="336" r:id="rId145"/>
    <p:sldId id="337" r:id="rId146"/>
    <p:sldId id="338" r:id="rId147"/>
    <p:sldId id="339" r:id="rId148"/>
    <p:sldId id="343" r:id="rId149"/>
    <p:sldId id="340" r:id="rId150"/>
    <p:sldId id="342" r:id="rId151"/>
    <p:sldId id="345" r:id="rId152"/>
    <p:sldId id="346" r:id="rId153"/>
    <p:sldId id="347" r:id="rId154"/>
    <p:sldId id="348" r:id="rId155"/>
    <p:sldId id="341" r:id="rId156"/>
    <p:sldId id="349" r:id="rId157"/>
    <p:sldId id="350" r:id="rId158"/>
    <p:sldId id="351" r:id="rId159"/>
    <p:sldId id="352" r:id="rId160"/>
    <p:sldId id="353" r:id="rId161"/>
    <p:sldId id="354" r:id="rId162"/>
    <p:sldId id="355" r:id="rId163"/>
    <p:sldId id="356" r:id="rId164"/>
    <p:sldId id="357" r:id="rId165"/>
    <p:sldId id="397" r:id="rId166"/>
    <p:sldId id="396" r:id="rId167"/>
    <p:sldId id="399" r:id="rId168"/>
    <p:sldId id="398" r:id="rId169"/>
    <p:sldId id="364" r:id="rId170"/>
    <p:sldId id="365" r:id="rId171"/>
    <p:sldId id="366" r:id="rId172"/>
    <p:sldId id="367" r:id="rId173"/>
    <p:sldId id="368" r:id="rId174"/>
    <p:sldId id="369" r:id="rId175"/>
    <p:sldId id="370" r:id="rId176"/>
    <p:sldId id="371" r:id="rId177"/>
    <p:sldId id="372" r:id="rId178"/>
    <p:sldId id="373" r:id="rId179"/>
    <p:sldId id="374" r:id="rId180"/>
    <p:sldId id="375" r:id="rId181"/>
    <p:sldId id="411" r:id="rId182"/>
    <p:sldId id="412" r:id="rId183"/>
    <p:sldId id="413" r:id="rId184"/>
    <p:sldId id="414" r:id="rId185"/>
    <p:sldId id="415" r:id="rId186"/>
    <p:sldId id="416" r:id="rId187"/>
    <p:sldId id="417" r:id="rId188"/>
    <p:sldId id="418" r:id="rId189"/>
    <p:sldId id="419" r:id="rId190"/>
    <p:sldId id="420" r:id="rId191"/>
    <p:sldId id="421" r:id="rId192"/>
  </p:sldIdLst>
  <p:sldSz cx="9144000" cy="6858000" type="screen4x3"/>
  <p:notesSz cx="6669088" cy="9926638"/>
  <p:defaultTextStyle>
    <a:defPPr>
      <a:defRPr lang="nl-BE"/>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91163F-5252-4F09-BCEF-5E9F7C14216D}" type="datetimeFigureOut">
              <a:rPr lang="nl-BE"/>
              <a:pPr>
                <a:defRPr/>
              </a:pPr>
              <a:t>7/01/2011</a:t>
            </a:fld>
            <a:endParaRPr lang="nl-BE"/>
          </a:p>
        </p:txBody>
      </p:sp>
      <p:sp>
        <p:nvSpPr>
          <p:cNvPr id="4" name="Tijdelijke aanduiding voor voettekst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5" name="Tijdelijke aanduiding voor dianumm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DC98A4E-C156-4C0F-B6BD-809C6E1230DF}" type="slidenum">
              <a:rPr lang="nl-BE"/>
              <a:pPr>
                <a:defRPr/>
              </a:pPr>
              <a:t>‹nr.›</a:t>
            </a:fld>
            <a:endParaRPr lang="nl-B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85010A-CCA2-4CAF-845F-853C26945FBF}" type="datetimeFigureOut">
              <a:rPr lang="nl-BE"/>
              <a:pPr>
                <a:defRPr/>
              </a:pPr>
              <a:t>7/01/2011</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A99065-D90C-4778-B84B-76FEFFE8F9DA}" type="slidenum">
              <a:rPr lang="nl-BE"/>
              <a:pPr>
                <a:defRPr/>
              </a:pPr>
              <a:t>‹nr.›</a:t>
            </a:fld>
            <a:endParaRPr lang="nl-BE"/>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46083" name="Tijdelijke aanduiding voor dianumm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514610-A7A0-4DF5-9C92-730DF43B46A8}" type="slidenum">
              <a:rPr lang="nl-BE">
                <a:cs typeface="Arial" charset="0"/>
              </a:rPr>
              <a:pPr fontAlgn="base">
                <a:spcBef>
                  <a:spcPct val="0"/>
                </a:spcBef>
                <a:spcAft>
                  <a:spcPct val="0"/>
                </a:spcAft>
              </a:pPr>
              <a:t>1</a:t>
            </a:fld>
            <a:endParaRPr lang="nl-B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8435" name="Tijdelijke aanduiding voor dianumm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92774-460F-43FA-B804-3DA580CA3AFF}" type="slidenum">
              <a:rPr lang="nl-BE">
                <a:cs typeface="Arial" charset="0"/>
              </a:rPr>
              <a:pPr fontAlgn="base">
                <a:spcBef>
                  <a:spcPct val="0"/>
                </a:spcBef>
                <a:spcAft>
                  <a:spcPct val="0"/>
                </a:spcAft>
              </a:pPr>
              <a:t>2</a:t>
            </a:fld>
            <a:endParaRPr lang="nl-B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17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31747" name="Tijdelijke aanduiding voor dianumm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CF321-0AFC-4B1D-B0B9-2F5CFD80D961}" type="slidenum">
              <a:rPr lang="nl-BE">
                <a:cs typeface="Arial" charset="0"/>
              </a:rPr>
              <a:pPr fontAlgn="base">
                <a:spcBef>
                  <a:spcPct val="0"/>
                </a:spcBef>
                <a:spcAft>
                  <a:spcPct val="0"/>
                </a:spcAft>
              </a:pPr>
              <a:t>14</a:t>
            </a:fld>
            <a:endParaRPr lang="nl-B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09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40963" name="Tijdelijke aanduiding voor dianumm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9944B-CB5E-48AB-9A3B-BBB376F1D4A4}" type="slidenum">
              <a:rPr lang="nl-BE">
                <a:cs typeface="Arial" charset="0"/>
              </a:rPr>
              <a:pPr fontAlgn="base">
                <a:spcBef>
                  <a:spcPct val="0"/>
                </a:spcBef>
                <a:spcAft>
                  <a:spcPct val="0"/>
                </a:spcAft>
              </a:pPr>
              <a:t>22</a:t>
            </a:fld>
            <a:endParaRPr lang="nl-B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918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nl-NL"/>
              <a:t>Klik om het opmaakprofiel te bewerken</a:t>
            </a:r>
          </a:p>
        </p:txBody>
      </p:sp>
      <p:sp>
        <p:nvSpPr>
          <p:cNvPr id="2918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29184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nl-BE"/>
          </a:p>
        </p:txBody>
      </p:sp>
      <p:sp>
        <p:nvSpPr>
          <p:cNvPr id="291845" name="Rectangle 5"/>
          <p:cNvSpPr>
            <a:spLocks noGrp="1" noChangeArrowheads="1"/>
          </p:cNvSpPr>
          <p:nvPr>
            <p:ph type="ftr" sz="quarter" idx="3"/>
          </p:nvPr>
        </p:nvSpPr>
        <p:spPr/>
        <p:txBody>
          <a:bodyPr/>
          <a:lstStyle>
            <a:lvl1pPr>
              <a:defRPr/>
            </a:lvl1pPr>
          </a:lstStyle>
          <a:p>
            <a:endParaRPr lang="nl-NL"/>
          </a:p>
        </p:txBody>
      </p:sp>
      <p:sp>
        <p:nvSpPr>
          <p:cNvPr id="291846" name="Rectangle 6"/>
          <p:cNvSpPr>
            <a:spLocks noGrp="1" noChangeArrowheads="1"/>
          </p:cNvSpPr>
          <p:nvPr>
            <p:ph type="sldNum" sz="quarter" idx="4"/>
          </p:nvPr>
        </p:nvSpPr>
        <p:spPr/>
        <p:txBody>
          <a:bodyPr/>
          <a:lstStyle>
            <a:lvl1pPr>
              <a:defRPr/>
            </a:lvl1pPr>
          </a:lstStyle>
          <a:p>
            <a:fld id="{9644A120-E2E9-457E-A3B0-68FB2DF56DF7}" type="slidenum">
              <a:rPr lang="nl-NL"/>
              <a:pPr/>
              <a:t>‹nr.›</a:t>
            </a:fld>
            <a:endParaRPr lang="nl-NL"/>
          </a:p>
        </p:txBody>
      </p:sp>
      <p:sp>
        <p:nvSpPr>
          <p:cNvPr id="291847" name="Rectangle 7"/>
          <p:cNvSpPr>
            <a:spLocks noGrp="1" noChangeArrowheads="1"/>
          </p:cNvSpPr>
          <p:nvPr>
            <p:ph type="dt" sz="quarter" idx="2"/>
          </p:nvPr>
        </p:nvSpPr>
        <p:spPr/>
        <p:txBody>
          <a:bodyPr/>
          <a:lstStyle>
            <a:lvl1pPr>
              <a:defRPr/>
            </a:lvl1pPr>
          </a:lstStyle>
          <a:p>
            <a:fld id="{50AB6C42-6C36-4DB9-9304-C6D634855761}" type="datetimeFigureOut">
              <a:rPr lang="nl-NL"/>
              <a:pPr/>
              <a:t>7-1-2011</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datum 3"/>
          <p:cNvSpPr>
            <a:spLocks noGrp="1"/>
          </p:cNvSpPr>
          <p:nvPr>
            <p:ph type="dt" sz="half" idx="10"/>
          </p:nvPr>
        </p:nvSpPr>
        <p:spPr/>
        <p:txBody>
          <a:bodyPr/>
          <a:lstStyle>
            <a:lvl1pPr>
              <a:defRPr/>
            </a:lvl1pPr>
          </a:lstStyle>
          <a:p>
            <a:fld id="{2BB96648-660A-442B-B497-E9D1B503E532}" type="datetimeFigureOut">
              <a:rPr lang="nl-NL"/>
              <a:pPr/>
              <a:t>7-1-2011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66C203F5-B076-422E-B391-8D8D5FFB14DF}"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92100"/>
            <a:ext cx="2057400" cy="5727700"/>
          </a:xfrm>
        </p:spPr>
        <p:txBody>
          <a:bodyPr vert="eaVert"/>
          <a:lstStyle/>
          <a:p>
            <a:r>
              <a:rPr lang="en-US"/>
              <a:t>Klik om de stijl te bewerken</a:t>
            </a:r>
            <a:endParaRPr lang="nl-BE"/>
          </a:p>
        </p:txBody>
      </p:sp>
      <p:sp>
        <p:nvSpPr>
          <p:cNvPr id="3" name="Tijdelijke aanduiding voor verticale tekst 2"/>
          <p:cNvSpPr>
            <a:spLocks noGrp="1"/>
          </p:cNvSpPr>
          <p:nvPr>
            <p:ph type="body" orient="vert" idx="1"/>
          </p:nvPr>
        </p:nvSpPr>
        <p:spPr>
          <a:xfrm>
            <a:off x="457200" y="292100"/>
            <a:ext cx="6019800" cy="5727700"/>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datum 3"/>
          <p:cNvSpPr>
            <a:spLocks noGrp="1"/>
          </p:cNvSpPr>
          <p:nvPr>
            <p:ph type="dt" sz="half" idx="10"/>
          </p:nvPr>
        </p:nvSpPr>
        <p:spPr/>
        <p:txBody>
          <a:bodyPr/>
          <a:lstStyle>
            <a:lvl1pPr>
              <a:defRPr/>
            </a:lvl1pPr>
          </a:lstStyle>
          <a:p>
            <a:fld id="{0243214C-7C99-44F0-9057-2AF69CEAA82B}" type="datetimeFigureOut">
              <a:rPr lang="nl-NL"/>
              <a:pPr/>
              <a:t>7-1-2011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D978876D-BE18-44BE-B29C-7CE4BFC14E95}"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BE"/>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datum 3"/>
          <p:cNvSpPr>
            <a:spLocks noGrp="1"/>
          </p:cNvSpPr>
          <p:nvPr>
            <p:ph type="dt" sz="half" idx="10"/>
          </p:nvPr>
        </p:nvSpPr>
        <p:spPr/>
        <p:txBody>
          <a:bodyPr/>
          <a:lstStyle>
            <a:lvl1pPr>
              <a:defRPr/>
            </a:lvl1pPr>
          </a:lstStyle>
          <a:p>
            <a:fld id="{FEE34F0C-FB86-4969-86F1-8B433EB769D5}" type="datetimeFigureOut">
              <a:rPr lang="nl-NL"/>
              <a:pPr/>
              <a:t>7-1-2011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9186C14-D67C-4275-A820-290F483AEF56}"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Tijdelijke aanduiding voor datum 3"/>
          <p:cNvSpPr>
            <a:spLocks noGrp="1"/>
          </p:cNvSpPr>
          <p:nvPr>
            <p:ph type="dt" sz="half" idx="10"/>
          </p:nvPr>
        </p:nvSpPr>
        <p:spPr/>
        <p:txBody>
          <a:bodyPr/>
          <a:lstStyle>
            <a:lvl1pPr>
              <a:defRPr/>
            </a:lvl1pPr>
          </a:lstStyle>
          <a:p>
            <a:fld id="{C2531F71-52E9-414A-A79C-9675CE735CC7}" type="datetimeFigureOut">
              <a:rPr lang="nl-NL"/>
              <a:pPr/>
              <a:t>7-1-2011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149DC334-5223-412C-B3E2-A898DEFECA5C}"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BE"/>
          </a:p>
        </p:txBody>
      </p:sp>
      <p:sp>
        <p:nvSpPr>
          <p:cNvPr id="3" name="Tijdelijke aanduiding voor inhoud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inhoud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Tijdelijke aanduiding voor datum 4"/>
          <p:cNvSpPr>
            <a:spLocks noGrp="1"/>
          </p:cNvSpPr>
          <p:nvPr>
            <p:ph type="dt" sz="half" idx="10"/>
          </p:nvPr>
        </p:nvSpPr>
        <p:spPr/>
        <p:txBody>
          <a:bodyPr/>
          <a:lstStyle>
            <a:lvl1pPr>
              <a:defRPr/>
            </a:lvl1pPr>
          </a:lstStyle>
          <a:p>
            <a:fld id="{A76E97A3-EE79-44B8-A4F9-22DDCA071127}" type="datetimeFigureOut">
              <a:rPr lang="nl-NL"/>
              <a:pPr/>
              <a:t>7-1-2011</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D32F4C5-9D51-4C29-8D9B-B05760D68CB4}"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7" name="Tijdelijke aanduiding voor datum 6"/>
          <p:cNvSpPr>
            <a:spLocks noGrp="1"/>
          </p:cNvSpPr>
          <p:nvPr>
            <p:ph type="dt" sz="half" idx="10"/>
          </p:nvPr>
        </p:nvSpPr>
        <p:spPr/>
        <p:txBody>
          <a:bodyPr/>
          <a:lstStyle>
            <a:lvl1pPr>
              <a:defRPr/>
            </a:lvl1pPr>
          </a:lstStyle>
          <a:p>
            <a:fld id="{75A19CD7-6F78-474A-AA39-923A39793ACF}" type="datetimeFigureOut">
              <a:rPr lang="nl-NL"/>
              <a:pPr/>
              <a:t>7-1-2011</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D74613BE-7EA5-4EC3-948A-4F2A4E8A5835}"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fld id="{3CA0F09E-70F6-4664-99EE-5A6DFB9F096A}" type="datetimeFigureOut">
              <a:rPr lang="nl-NL"/>
              <a:pPr/>
              <a:t>7-1-2011</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E918EB4E-69BC-451A-BA3E-547F37A8F9A6}"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96ABE9F0-DA71-4167-8F55-FC81BBEB50E5}" type="datetimeFigureOut">
              <a:rPr lang="nl-NL"/>
              <a:pPr/>
              <a:t>7-1-2011</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C8AE22AB-746F-4114-A3C3-297C1AF86D30}"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fld id="{37D6CF94-6F3E-47E4-9090-41C7589F963F}" type="datetimeFigureOut">
              <a:rPr lang="nl-NL"/>
              <a:pPr/>
              <a:t>7-1-2011</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CF9732FB-23D3-47ED-B321-C2EB377047F8}"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fld id="{52301890-11A9-4B43-9153-FEA87F795295}" type="datetimeFigureOut">
              <a:rPr lang="nl-NL"/>
              <a:pPr/>
              <a:t>7-1-2011</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BC30048-1388-40AC-A0D2-286C4E6E4C43}"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2908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fld id="{FC9AFE4A-91CC-485E-AE1B-2E75EF1BF6D9}" type="datetimeFigureOut">
              <a:rPr lang="nl-NL"/>
              <a:pPr/>
              <a:t>7-1-2011</a:t>
            </a:fld>
            <a:endParaRPr lang="nl-NL"/>
          </a:p>
        </p:txBody>
      </p:sp>
      <p:sp>
        <p:nvSpPr>
          <p:cNvPr id="290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nl-NL"/>
          </a:p>
        </p:txBody>
      </p:sp>
      <p:sp>
        <p:nvSpPr>
          <p:cNvPr id="290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FE5C85E1-478A-4FE0-8D8A-F073DEACEE36}" type="slidenum">
              <a:rPr lang="nl-NL"/>
              <a:pPr/>
              <a:t>‹nr.›</a:t>
            </a:fld>
            <a:endParaRPr lang="nl-NL"/>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10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hyperlink" Target="http://www.poisoncentre.be/article.php?id_article=23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www.poisoncentre.be/rubrique.php?id_rubrique=2"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images.google.be/imgres?imgurl=http://klavertje4.wijma-kids.nl/uploads/Klavertje4/image/05_05_09_Jennicka__s_arm_1.jpg&amp;imgrefurl=http://klavertje4.wijma-kids.nl/22955/&amp;usg=__KsVWe2O4DwhorbjTa31GWt6PvkQ=&amp;h=495&amp;w=500&amp;sz=137&amp;hl=nl&amp;start=32&amp;um=1&amp;itbs=1&amp;tbnid=FYFgXWZ4BagXDM:&amp;tbnh=129&amp;tbnw=130&amp;prev=/images?q=foto+s+breuken+arm&amp;ndsp=18&amp;hl=nl&amp;rlz=1I7GPEA_en&amp;sa=N&amp;start=18&amp;um=1" TargetMode="External"/><Relationship Id="rId3" Type="http://schemas.openxmlformats.org/officeDocument/2006/relationships/image" Target="../media/image87.jpeg"/><Relationship Id="rId7" Type="http://schemas.openxmlformats.org/officeDocument/2006/relationships/image" Target="../media/image89.jpeg"/><Relationship Id="rId2" Type="http://schemas.openxmlformats.org/officeDocument/2006/relationships/hyperlink" Target="http://images.google.be/imgres?imgurl=http://s1.hbvl.be/imgpath/assets_img_gvl/2009/09/03/658871/rontgenfoto-dit-blijft-er-van-het-been-van-wasilewski-over_5_460x0.jpg&amp;imgrefurl=http://www.hbvl.be/nieuws/sport/voetbal-binnenland/aid860397/rontgenfoto-dit-blijft-er-van-het-been-van-wasilewski-over.aspx?cmt=all&amp;usg=__kN0TsuYBwtAOeDBCxq7ivB9TLG0=&amp;h=313&amp;w=460&amp;sz=24&amp;hl=nl&amp;start=7&amp;um=1&amp;itbs=1&amp;tbnid=5J76IKFcMViPuM:&amp;tbnh=87&amp;tbnw=128&amp;prev=/images?q=foto+s+breuken+been&amp;hl=nl&amp;rlz=1I7GPEA_en&amp;um=1" TargetMode="External"/><Relationship Id="rId1" Type="http://schemas.openxmlformats.org/officeDocument/2006/relationships/slideLayout" Target="../slideLayouts/slideLayout7.xml"/><Relationship Id="rId6" Type="http://schemas.openxmlformats.org/officeDocument/2006/relationships/hyperlink" Target="http://images.google.be/imgres?imgurl=http://img.vandaag.be/tmp/450/350/r/articles/200908310823-1_axel-witsel-breekt-been-marcin-wasilewski-na-gruweltackle-video.jpg&amp;imgrefurl=http://degyene.skynetblogs.be/archive-month/2009-12&amp;usg=__6vKcpIYhjogjsfXk1HXACRqIdLA=&amp;h=306&amp;w=450&amp;sz=35&amp;hl=nl&amp;start=68&amp;um=1&amp;itbs=1&amp;tbnid=cZwuWzFnWD03nM:&amp;tbnh=86&amp;tbnw=127&amp;prev=/images?q=foto+s+breuken+been&amp;ndsp=18&amp;hl=nl&amp;rlz=1I7GPEA_en&amp;sa=N&amp;start=54&amp;um=1" TargetMode="External"/><Relationship Id="rId5" Type="http://schemas.openxmlformats.org/officeDocument/2006/relationships/image" Target="../media/image88.jpeg"/><Relationship Id="rId4" Type="http://schemas.openxmlformats.org/officeDocument/2006/relationships/hyperlink" Target="http://images.google.be/imgres?imgurl=http://www.remcojanssen.nl/blog/wp-content/uploads/2009/05/breuk.jpg&amp;imgrefurl=http://www.remcojanssen.nl/blog/2009/05/&amp;usg=__9numFeFhUshgG6m2TbOFfGp-DjA=&amp;h=266&amp;w=550&amp;sz=13&amp;hl=nl&amp;start=26&amp;um=1&amp;itbs=1&amp;tbnid=ga0cej3u1hd3LM:&amp;tbnh=64&amp;tbnw=133&amp;prev=/images?q=foto+s+breuken+been&amp;ndsp=18&amp;hl=nl&amp;rlz=1I7GPEA_en&amp;sa=N&amp;start=18&amp;um=1" TargetMode="External"/><Relationship Id="rId9" Type="http://schemas.openxmlformats.org/officeDocument/2006/relationships/image" Target="../media/image90.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images.google.be/imgres?imgurl=http://www.sylviastuurman.nl/motor/majorcrash/bekken.jpg&amp;imgrefurl=http://www.sylviastuurman.nl/motor/majorcrash/&amp;usg=__mKdYMKQDaAiHKn5KjRkFDgnhnbQ=&amp;h=450&amp;w=600&amp;sz=48&amp;hl=nl&amp;start=2&amp;um=1&amp;itbs=1&amp;tbnid=4tCWOnJXiRyOoM:&amp;tbnh=101&amp;tbnw=135&amp;prev=/images?q=foto+s+breuken+bekken&amp;ndsp=18&amp;hl=nl&amp;rlz=1I7GPEA_en&amp;sa=N&amp;um=1"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images.google.be/imgres?imgurl=http://www.erasmusmc.nl/heelkunde-cs/212134/1860576/faith5.jpg&amp;imgrefurl=http://www.erasmusmc.nl/heelkunde/Patientenzorgvolwassenen/traumatologie/Deelnemenaanonsonderzoek1/1878451/&amp;usg=__2YpCCxVknsUZG3l9LsleNCwnMcM=&amp;h=326&amp;w=589&amp;sz=26&amp;hl=nl&amp;start=12&amp;um=1&amp;itbs=1&amp;tbnid=E1FlE3Cjs6K0QM:&amp;tbnh=75&amp;tbnw=135&amp;prev=/images?q=foto+s+breuken+heup&amp;hl=nl&amp;rlz=1I7GPEA_en&amp;um=1" TargetMode="Externa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images.google.be/imgres?imgurl=http://www.weldoen.nl/voelen/schouders/img/ac_image004.jpg&amp;imgrefurl=http://www.weldoen.nl/voelen/schouders/ac.htm&amp;usg=__WVrQ6qNdGmxhYa-3LAMZlcwLH8Y=&amp;h=480&amp;w=640&amp;sz=42&amp;hl=nl&amp;start=10&amp;um=1&amp;itbs=1&amp;tbnid=PMSmmbkCYE5CEM:&amp;tbnh=103&amp;tbnw=137&amp;prev=/images?q=foto+s+ontwrichting+schouder&amp;hl=nl&amp;rlz=1I7GPEA_en&amp;um=1" TargetMode="Externa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images.google.be/imgres?imgurl=http://members.home.nl/jsommeling/Enkel%20Verstuiking%20%20a.JPG&amp;imgrefurl=http://www.paboforum.nl/forums/viewtopic.php?f=5&amp;t=10824&amp;start=45&amp;st=0&amp;sk=t&amp;sd=a&amp;usg=__OuCBO_SrYyjsC2egaTzI1KxVye4=&amp;h=263&amp;w=394&amp;sz=42&amp;hl=nl&amp;start=6&amp;um=1&amp;itbs=1&amp;tbnid=qFJrrNWX82HkCM:&amp;tbnh=83&amp;tbnw=124&amp;prev=/images?q=foto+s+verstuiking&amp;hl=nl&amp;rlz=1I7GPEA_en&amp;um=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images.google.be/imgres?imgurl=http://creatiefmetquirk.files.wordpress.com/2009/10/151_281_hyperventilatie.jpg&amp;imgrefurl=http://creatiefmetquirk.wordpress.com/2009/10/29/vallende-kwartjes/&amp;usg=__bgdcFDTCqRd_c0yUuTTdUC71SqU=&amp;h=423&amp;w=284&amp;sz=117&amp;hl=nl&amp;start=1&amp;um=1&amp;tbnid=jNpVeRvghXtGOM:&amp;tbnh=126&amp;tbnw=85&amp;prev=/images?q=hyperventilatie&amp;hl=nl&amp;rlz=1I7GPEA_en&amp;um=1" TargetMode="External"/><Relationship Id="rId1" Type="http://schemas.openxmlformats.org/officeDocument/2006/relationships/slideLayout" Target="../slideLayouts/slideLayout7.xml"/><Relationship Id="rId5" Type="http://schemas.openxmlformats.org/officeDocument/2006/relationships/image" Target="../media/image96.jpeg"/><Relationship Id="rId4" Type="http://schemas.openxmlformats.org/officeDocument/2006/relationships/hyperlink" Target="http://images.google.be/imgres?imgurl=http://www.thaly.eu/med/images/hyper.jpg&amp;imgrefurl=http://www.thaly.eu/med/beademing_zuurstof/hyperventilatie.htm&amp;usg=__ZGdVO3pGuEqq7stSqxmgeDHBlv4=&amp;h=150&amp;w=150&amp;sz=6&amp;hl=nl&amp;start=11&amp;um=1&amp;tbnid=1nySxfCwWjLvOM:&amp;tbnh=96&amp;tbnw=96&amp;prev=/images?q=hyperventilatie&amp;hl=nl&amp;rlz=1I7GPEA_en&amp;um=1" TargetMode="Externa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67.xml.rels><?xml version="1.0" encoding="UTF-8" standalone="yes"?>
<Relationships xmlns="http://schemas.openxmlformats.org/package/2006/relationships"><Relationship Id="rId8" Type="http://schemas.openxmlformats.org/officeDocument/2006/relationships/hyperlink" Target="http://images.google.be/imgres?imgurl=http://www.nebumax.com/img/sambeha.jpg&amp;imgrefurl=http://www.nebumax.com/behandeling.htm&amp;usg=__44ayynHSD3iVRudqzgztRHTYyUw=&amp;h=215&amp;w=143&amp;sz=6&amp;hl=nl&amp;start=5&amp;um=1&amp;tbnid=k-UCgn6slxt50M:&amp;tbnh=106&amp;tbnw=71&amp;prev=/images?q=kortademigheid&amp;ndsp=18&amp;hl=nl&amp;rlz=1I7GPEA_en&amp;sa=N&amp;um=1" TargetMode="External"/><Relationship Id="rId3" Type="http://schemas.openxmlformats.org/officeDocument/2006/relationships/image" Target="../media/image98.jpeg"/><Relationship Id="rId7" Type="http://schemas.openxmlformats.org/officeDocument/2006/relationships/image" Target="../media/image100.jpeg"/><Relationship Id="rId2" Type="http://schemas.openxmlformats.org/officeDocument/2006/relationships/hyperlink" Target="http://images.google.be/imgres?imgurl=http://www.wewordensteedsbeter.nl/data/161_WE_WORDEN_STEEDS_BETER___ASTMA/images/med_illu__astma_tn!updatervar10!0!0!F!.gif&amp;imgrefurl=http://www.wewordensteedsbeter.nl/cms/publish/content/showpage.asp?pageid=3126&amp;usg=__DjBYqrsDRg4SKhuWctd7i1-rWjc=&amp;h=340&amp;w=454&amp;sz=20&amp;hl=nl&amp;start=13&amp;tbnid=lVW_xJNWPtSGEM:&amp;tbnh=96&amp;tbnw=128&amp;prev=/images?q=astma&amp;hl=nl" TargetMode="External"/><Relationship Id="rId1" Type="http://schemas.openxmlformats.org/officeDocument/2006/relationships/slideLayout" Target="../slideLayouts/slideLayout7.xml"/><Relationship Id="rId6" Type="http://schemas.openxmlformats.org/officeDocument/2006/relationships/hyperlink" Target="http://images.google.be/imgres?imgurl=http://s1.gva.be/imgpath/assets_img_gvl/2009/04/09/444517/stressvolle-zwangerschappen-veroorzaken-astma-bij-kinderen_1_515x0.jpg&amp;imgrefurl=http://www.gva.be/she/jij-en-je-gezin/stressvolle-zwangerschappen-veroorzaken-astma-bij-kinderen.aspx&amp;usg=__GwSlqpsHMiFybi70iH5TS4zXXvA=&amp;h=403&amp;w=515&amp;sz=38&amp;hl=nl&amp;start=25&amp;um=1&amp;tbnid=4Vwqqzh4sNtCVM:&amp;tbnh=103&amp;tbnw=131&amp;prev=/images?q=astma&amp;ndsp=18&amp;hl=nl&amp;rlz=1I7GPEA_en&amp;sa=N&amp;start=18&amp;um=1" TargetMode="External"/><Relationship Id="rId5" Type="http://schemas.openxmlformats.org/officeDocument/2006/relationships/image" Target="../media/image99.jpeg"/><Relationship Id="rId4" Type="http://schemas.openxmlformats.org/officeDocument/2006/relationships/hyperlink" Target="http://images.google.be/imgres?imgurl=http://img2.photographersdirect.com/img/17480/wm/pd1617107.jpg&amp;imgrefurl=http://www.photographersdirect.com/buyers/stockphoto.asp?imageid=1617107&amp;usg=__XoPasOUA6sINa7UI6V1iaEiA_-w=&amp;h=333&amp;w=500&amp;sz=37&amp;hl=nl&amp;start=25&amp;um=1&amp;tbnid=IegSLp6hlQE5ZM:&amp;tbnh=87&amp;tbnw=130&amp;prev=/images?q=astma+puffer&amp;ndsp=18&amp;hl=nl&amp;rlz=1I7GPEA_en&amp;sa=N&amp;start=18&amp;um=1" TargetMode="External"/><Relationship Id="rId9" Type="http://schemas.openxmlformats.org/officeDocument/2006/relationships/image" Target="../media/image101.jpe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google.be/imgres?imgurl=http://contradicere.files.wordpress.com/2008/12/bloedneus.jpg&amp;imgrefurl=http://contradicere2.wordpress.com/2008/12/22/ranzig-vies-en-bruin-als-geronnen-bloed/&amp;usg=__RfZI-zEKDtuWRDv4bUZ73XNTNtY=&amp;h=501&amp;w=427&amp;sz=25&amp;hl=nl&amp;start=3&amp;tbnid=TLquM_DGUAhDRM:&amp;tbnh=130&amp;tbnw=111&amp;prev=/images?q=bloedneus&amp;hl=n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png"/><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3.jpeg"/><Relationship Id="rId5" Type="http://schemas.openxmlformats.org/officeDocument/2006/relationships/oleObject" Target="../embeddings/oleObject6.bin"/><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images.google.be/imgres?imgurl=http://journalclubnl.files.wordpress.com/2009/06/800px-dog_bite.jpg&amp;imgrefurl=http://journalclubnl.wordpress.com/2009/06/27/review-honden-en-kattenbeten-en-ernstige-infectieuze-complicaties/&amp;usg=__79z9uYgqyC9tMGEj36VUHPtLEVQ=&amp;h=600&amp;w=800&amp;sz=60&amp;hl=nl&amp;start=25&amp;um=1&amp;tbnid=ImFtBV5RYi9yGM:&amp;tbnh=107&amp;tbnw=143&amp;prev=/images?q=hondenbeet&amp;ndsp=18&amp;hl=nl&amp;rlz=1I7GPEA_en&amp;sa=N&amp;start=18&amp;um=1" TargetMode="Externa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eg"/></Relationships>
</file>

<file path=ppt/slides/_rels/slide9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4"/>
          <p:cNvSpPr>
            <a:spLocks noGrp="1"/>
          </p:cNvSpPr>
          <p:nvPr>
            <p:ph type="title" idx="4294967295"/>
          </p:nvPr>
        </p:nvSpPr>
        <p:spPr/>
        <p:txBody>
          <a:bodyPr/>
          <a:lstStyle/>
          <a:p>
            <a:r>
              <a:rPr lang="nl-BE"/>
              <a:t>Eerste hulp bij  </a:t>
            </a:r>
            <a:r>
              <a:rPr lang="nl-BE" b="1"/>
              <a:t>ongevallen</a:t>
            </a:r>
          </a:p>
        </p:txBody>
      </p:sp>
      <p:pic>
        <p:nvPicPr>
          <p:cNvPr id="62466" name="Picture 2"/>
          <p:cNvPicPr>
            <a:picLocks noGrp="1" noChangeAspect="1" noChangeArrowheads="1"/>
          </p:cNvPicPr>
          <p:nvPr>
            <p:ph idx="4294967295"/>
          </p:nvPr>
        </p:nvPicPr>
        <p:blipFill>
          <a:blip r:embed="rId3"/>
          <a:srcRect/>
          <a:stretch>
            <a:fillRect/>
          </a:stretch>
        </p:blipFill>
        <p:spPr>
          <a:xfrm>
            <a:off x="3619500" y="2547938"/>
            <a:ext cx="1905000" cy="2830512"/>
          </a:xfr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idx="4294967295"/>
          </p:nvPr>
        </p:nvSpPr>
        <p:spPr/>
        <p:txBody>
          <a:bodyPr/>
          <a:lstStyle/>
          <a:p>
            <a:endParaRPr lang="nl-NL"/>
          </a:p>
        </p:txBody>
      </p:sp>
      <p:pic>
        <p:nvPicPr>
          <p:cNvPr id="26626" name="Picture 2" descr="E:\MM\foto\2.4.2.1.2.1.jpg"/>
          <p:cNvPicPr>
            <a:picLocks noGrp="1" noChangeAspect="1" noChangeArrowheads="1"/>
          </p:cNvPicPr>
          <p:nvPr>
            <p:ph idx="4294967295"/>
          </p:nvPr>
        </p:nvPicPr>
        <p:blipFill>
          <a:blip r:embed="rId2"/>
          <a:srcRect/>
          <a:stretch>
            <a:fillRect/>
          </a:stretch>
        </p:blipFill>
        <p:spPr>
          <a:xfrm>
            <a:off x="214313" y="142875"/>
            <a:ext cx="3048000" cy="3048000"/>
          </a:xfrm>
        </p:spPr>
      </p:pic>
      <p:pic>
        <p:nvPicPr>
          <p:cNvPr id="26627" name="Picture 3" descr="E:\MM\foto\2.4.2.1.3.1.jpg"/>
          <p:cNvPicPr>
            <a:picLocks noChangeAspect="1" noChangeArrowheads="1"/>
          </p:cNvPicPr>
          <p:nvPr/>
        </p:nvPicPr>
        <p:blipFill>
          <a:blip r:embed="rId3"/>
          <a:srcRect/>
          <a:stretch>
            <a:fillRect/>
          </a:stretch>
        </p:blipFill>
        <p:spPr bwMode="auto">
          <a:xfrm>
            <a:off x="5715000" y="285750"/>
            <a:ext cx="3048000" cy="3048000"/>
          </a:xfrm>
          <a:prstGeom prst="rect">
            <a:avLst/>
          </a:prstGeom>
          <a:noFill/>
          <a:ln w="9525">
            <a:noFill/>
            <a:miter lim="800000"/>
            <a:headEnd/>
            <a:tailEnd/>
          </a:ln>
        </p:spPr>
      </p:pic>
      <p:pic>
        <p:nvPicPr>
          <p:cNvPr id="26628" name="Picture 4" descr="E:\MM\foto\2.4.2.1.3.2.jpg"/>
          <p:cNvPicPr>
            <a:picLocks noChangeAspect="1" noChangeArrowheads="1"/>
          </p:cNvPicPr>
          <p:nvPr/>
        </p:nvPicPr>
        <p:blipFill>
          <a:blip r:embed="rId4"/>
          <a:srcRect/>
          <a:stretch>
            <a:fillRect/>
          </a:stretch>
        </p:blipFill>
        <p:spPr bwMode="auto">
          <a:xfrm>
            <a:off x="0" y="3810000"/>
            <a:ext cx="3048000" cy="3048000"/>
          </a:xfrm>
          <a:prstGeom prst="rect">
            <a:avLst/>
          </a:prstGeom>
          <a:noFill/>
          <a:ln w="9525">
            <a:noFill/>
            <a:miter lim="800000"/>
            <a:headEnd/>
            <a:tailEnd/>
          </a:ln>
        </p:spPr>
      </p:pic>
      <p:pic>
        <p:nvPicPr>
          <p:cNvPr id="26629" name="Picture 5" descr="E:\MM\foto\2.4.2.1.4.2.jpg"/>
          <p:cNvPicPr>
            <a:picLocks noChangeAspect="1" noChangeArrowheads="1"/>
          </p:cNvPicPr>
          <p:nvPr/>
        </p:nvPicPr>
        <p:blipFill>
          <a:blip r:embed="rId5"/>
          <a:srcRect/>
          <a:stretch>
            <a:fillRect/>
          </a:stretch>
        </p:blipFill>
        <p:spPr bwMode="auto">
          <a:xfrm>
            <a:off x="5572125" y="3571875"/>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el 1"/>
          <p:cNvSpPr>
            <a:spLocks noGrp="1"/>
          </p:cNvSpPr>
          <p:nvPr>
            <p:ph type="title" idx="4294967295"/>
          </p:nvPr>
        </p:nvSpPr>
        <p:spPr/>
        <p:txBody>
          <a:bodyPr/>
          <a:lstStyle/>
          <a:p>
            <a:r>
              <a:rPr lang="nl-BE"/>
              <a:t>elektrocutie</a:t>
            </a:r>
          </a:p>
        </p:txBody>
      </p:sp>
      <p:sp>
        <p:nvSpPr>
          <p:cNvPr id="194562" name="Tijdelijke aanduiding voor inhoud 2"/>
          <p:cNvSpPr>
            <a:spLocks noGrp="1"/>
          </p:cNvSpPr>
          <p:nvPr>
            <p:ph idx="4294967295"/>
          </p:nvPr>
        </p:nvSpPr>
        <p:spPr/>
        <p:txBody>
          <a:bodyPr/>
          <a:lstStyle/>
          <a:p>
            <a:r>
              <a:rPr lang="nl-BE"/>
              <a:t>We gaan zeker niet het slachtoffer aanraken</a:t>
            </a:r>
          </a:p>
          <a:p>
            <a:r>
              <a:rPr lang="nl-BE"/>
              <a:t>We gaan zeker geen water spuiten</a:t>
            </a:r>
          </a:p>
          <a:p>
            <a:pPr>
              <a:buFontTx/>
              <a:buNone/>
            </a:pPr>
            <a:endParaRPr lang="nl-BE"/>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el 1"/>
          <p:cNvSpPr>
            <a:spLocks noGrp="1"/>
          </p:cNvSpPr>
          <p:nvPr>
            <p:ph type="title" idx="4294967295"/>
          </p:nvPr>
        </p:nvSpPr>
        <p:spPr/>
        <p:txBody>
          <a:bodyPr/>
          <a:lstStyle/>
          <a:p>
            <a:r>
              <a:rPr lang="nl-BE"/>
              <a:t>elektrocutie</a:t>
            </a:r>
          </a:p>
        </p:txBody>
      </p:sp>
      <p:sp>
        <p:nvSpPr>
          <p:cNvPr id="195586"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wel doen?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el 1"/>
          <p:cNvSpPr>
            <a:spLocks noGrp="1"/>
          </p:cNvSpPr>
          <p:nvPr>
            <p:ph type="title" idx="4294967295"/>
          </p:nvPr>
        </p:nvSpPr>
        <p:spPr/>
        <p:txBody>
          <a:bodyPr/>
          <a:lstStyle/>
          <a:p>
            <a:r>
              <a:rPr lang="nl-BE"/>
              <a:t>elektrocutie</a:t>
            </a:r>
          </a:p>
        </p:txBody>
      </p:sp>
      <p:sp>
        <p:nvSpPr>
          <p:cNvPr id="196610" name="Tijdelijke aanduiding voor inhoud 2"/>
          <p:cNvSpPr>
            <a:spLocks noGrp="1"/>
          </p:cNvSpPr>
          <p:nvPr>
            <p:ph idx="4294967295"/>
          </p:nvPr>
        </p:nvSpPr>
        <p:spPr/>
        <p:txBody>
          <a:bodyPr/>
          <a:lstStyle/>
          <a:p>
            <a:pPr>
              <a:buFontTx/>
              <a:buNone/>
            </a:pPr>
            <a:r>
              <a:rPr lang="nl-BE"/>
              <a:t>We gaan:</a:t>
            </a:r>
          </a:p>
          <a:p>
            <a:pPr lvl="1">
              <a:buFontTx/>
              <a:buChar char="-"/>
            </a:pPr>
            <a:r>
              <a:rPr lang="nl-BE"/>
              <a:t>De stekker uittrekken, stroom af</a:t>
            </a:r>
          </a:p>
          <a:p>
            <a:pPr lvl="1">
              <a:buFontTx/>
              <a:buChar char="-"/>
            </a:pPr>
            <a:r>
              <a:rPr lang="nl-BE"/>
              <a:t>Kind afhalen met houd, rubber of leer</a:t>
            </a:r>
          </a:p>
          <a:p>
            <a:pPr lvl="1">
              <a:buFontTx/>
              <a:buChar char="-"/>
            </a:pPr>
            <a:r>
              <a:rPr lang="nl-BE"/>
              <a:t>112 bellen</a:t>
            </a:r>
          </a:p>
          <a:p>
            <a:pPr lvl="1">
              <a:buFontTx/>
              <a:buChar char="-"/>
            </a:pPr>
            <a:r>
              <a:rPr lang="nl-BE"/>
              <a:t>Basis reanimatie</a:t>
            </a:r>
          </a:p>
          <a:p>
            <a:pPr lvl="1">
              <a:buFontTx/>
              <a:buChar char="-"/>
            </a:pPr>
            <a:r>
              <a:rPr lang="nl-BE"/>
              <a:t>Let op voor breuken</a:t>
            </a:r>
          </a:p>
          <a:p>
            <a:pPr lvl="1">
              <a:buFontTx/>
              <a:buChar char="-"/>
            </a:pPr>
            <a:r>
              <a:rPr lang="nl-BE"/>
              <a:t>Spoelen met lauw water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el 1"/>
          <p:cNvSpPr>
            <a:spLocks noGrp="1"/>
          </p:cNvSpPr>
          <p:nvPr>
            <p:ph type="title" idx="4294967295"/>
          </p:nvPr>
        </p:nvSpPr>
        <p:spPr/>
        <p:txBody>
          <a:bodyPr/>
          <a:lstStyle/>
          <a:p>
            <a:endParaRPr lang="nl-NL"/>
          </a:p>
        </p:txBody>
      </p:sp>
      <p:pic>
        <p:nvPicPr>
          <p:cNvPr id="197634" name="Picture 2" descr="E:\MM\foto\2.2.5.1.1.jpg"/>
          <p:cNvPicPr>
            <a:picLocks noGrp="1" noChangeAspect="1" noChangeArrowheads="1"/>
          </p:cNvPicPr>
          <p:nvPr>
            <p:ph idx="4294967295"/>
          </p:nvPr>
        </p:nvPicPr>
        <p:blipFill>
          <a:blip r:embed="rId2"/>
          <a:srcRect/>
          <a:stretch>
            <a:fillRect/>
          </a:stretch>
        </p:blipFill>
        <p:spPr>
          <a:xfrm>
            <a:off x="285750" y="285750"/>
            <a:ext cx="3048000" cy="3048000"/>
          </a:xfrm>
        </p:spPr>
      </p:pic>
      <p:pic>
        <p:nvPicPr>
          <p:cNvPr id="197635" name="Picture 3" descr="E:\MM\foto\2.2.5.2.1.jpg"/>
          <p:cNvPicPr>
            <a:picLocks noChangeAspect="1" noChangeArrowheads="1"/>
          </p:cNvPicPr>
          <p:nvPr/>
        </p:nvPicPr>
        <p:blipFill>
          <a:blip r:embed="rId3"/>
          <a:srcRect/>
          <a:stretch>
            <a:fillRect/>
          </a:stretch>
        </p:blipFill>
        <p:spPr bwMode="auto">
          <a:xfrm>
            <a:off x="5357813" y="428625"/>
            <a:ext cx="2928937" cy="2714625"/>
          </a:xfrm>
          <a:prstGeom prst="rect">
            <a:avLst/>
          </a:prstGeom>
          <a:noFill/>
          <a:ln w="9525">
            <a:noFill/>
            <a:miter lim="800000"/>
            <a:headEnd/>
            <a:tailEnd/>
          </a:ln>
        </p:spPr>
      </p:pic>
      <p:pic>
        <p:nvPicPr>
          <p:cNvPr id="197636" name="Picture 4" descr="E:\MM\foto\2.2.5.2.2.jpg"/>
          <p:cNvPicPr>
            <a:picLocks noChangeAspect="1" noChangeArrowheads="1"/>
          </p:cNvPicPr>
          <p:nvPr/>
        </p:nvPicPr>
        <p:blipFill>
          <a:blip r:embed="rId4"/>
          <a:srcRect/>
          <a:stretch>
            <a:fillRect/>
          </a:stretch>
        </p:blipFill>
        <p:spPr bwMode="auto">
          <a:xfrm>
            <a:off x="142875" y="2817813"/>
            <a:ext cx="4143375" cy="4040187"/>
          </a:xfrm>
          <a:prstGeom prst="rect">
            <a:avLst/>
          </a:prstGeom>
          <a:noFill/>
          <a:ln w="9525">
            <a:noFill/>
            <a:miter lim="800000"/>
            <a:headEnd/>
            <a:tailEnd/>
          </a:ln>
        </p:spPr>
      </p:pic>
      <p:pic>
        <p:nvPicPr>
          <p:cNvPr id="197637" name="Picture 5" descr="E:\MM\foto\2.2.5.3.2.jpg"/>
          <p:cNvPicPr>
            <a:picLocks noChangeAspect="1" noChangeArrowheads="1"/>
          </p:cNvPicPr>
          <p:nvPr/>
        </p:nvPicPr>
        <p:blipFill>
          <a:blip r:embed="rId5"/>
          <a:srcRect/>
          <a:stretch>
            <a:fillRect/>
          </a:stretch>
        </p:blipFill>
        <p:spPr bwMode="auto">
          <a:xfrm>
            <a:off x="5500688" y="3500438"/>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el 1"/>
          <p:cNvSpPr>
            <a:spLocks noGrp="1"/>
          </p:cNvSpPr>
          <p:nvPr>
            <p:ph type="title" idx="4294967295"/>
          </p:nvPr>
        </p:nvSpPr>
        <p:spPr/>
        <p:txBody>
          <a:bodyPr/>
          <a:lstStyle/>
          <a:p>
            <a:endParaRPr lang="nl-NL"/>
          </a:p>
        </p:txBody>
      </p:sp>
      <p:pic>
        <p:nvPicPr>
          <p:cNvPr id="198658" name="Picture 2" descr="E:\MM\foto\2.2.5.3.3.jpg"/>
          <p:cNvPicPr>
            <a:picLocks noGrp="1" noChangeAspect="1" noChangeArrowheads="1"/>
          </p:cNvPicPr>
          <p:nvPr>
            <p:ph idx="4294967295"/>
          </p:nvPr>
        </p:nvPicPr>
        <p:blipFill>
          <a:blip r:embed="rId2"/>
          <a:srcRect/>
          <a:stretch>
            <a:fillRect/>
          </a:stretch>
        </p:blipFill>
        <p:spPr>
          <a:xfrm>
            <a:off x="785813" y="642938"/>
            <a:ext cx="3048000" cy="3048000"/>
          </a:xfrm>
        </p:spPr>
      </p:pic>
      <p:pic>
        <p:nvPicPr>
          <p:cNvPr id="198659" name="Picture 3" descr="E:\MM\foto\2.2.5.3.4.jpg"/>
          <p:cNvPicPr>
            <a:picLocks noChangeAspect="1" noChangeArrowheads="1"/>
          </p:cNvPicPr>
          <p:nvPr/>
        </p:nvPicPr>
        <p:blipFill>
          <a:blip r:embed="rId3"/>
          <a:srcRect/>
          <a:stretch>
            <a:fillRect/>
          </a:stretch>
        </p:blipFill>
        <p:spPr bwMode="auto">
          <a:xfrm>
            <a:off x="5072063" y="2643188"/>
            <a:ext cx="3048000" cy="3048000"/>
          </a:xfrm>
          <a:prstGeom prst="rect">
            <a:avLst/>
          </a:prstGeom>
          <a:noFill/>
          <a:ln w="9525">
            <a:noFill/>
            <a:miter lim="800000"/>
            <a:headEnd/>
            <a:tailEnd/>
          </a:ln>
        </p:spPr>
      </p:pic>
      <p:pic>
        <p:nvPicPr>
          <p:cNvPr id="198660" name="Picture 4" descr="C:\Users\Johan\Pictures\blaar op voet.png"/>
          <p:cNvPicPr>
            <a:picLocks noChangeAspect="1" noChangeArrowheads="1"/>
          </p:cNvPicPr>
          <p:nvPr/>
        </p:nvPicPr>
        <p:blipFill>
          <a:blip r:embed="rId4"/>
          <a:srcRect/>
          <a:stretch>
            <a:fillRect/>
          </a:stretch>
        </p:blipFill>
        <p:spPr bwMode="auto">
          <a:xfrm>
            <a:off x="714375" y="3000375"/>
            <a:ext cx="3602038"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el 1"/>
          <p:cNvSpPr>
            <a:spLocks noGrp="1"/>
          </p:cNvSpPr>
          <p:nvPr>
            <p:ph type="title" idx="4294967295"/>
          </p:nvPr>
        </p:nvSpPr>
        <p:spPr/>
        <p:txBody>
          <a:bodyPr/>
          <a:lstStyle/>
          <a:p>
            <a:r>
              <a:rPr lang="nl-BE"/>
              <a:t>blaren</a:t>
            </a:r>
          </a:p>
        </p:txBody>
      </p:sp>
      <p:sp>
        <p:nvSpPr>
          <p:cNvPr id="199682" name="Tijdelijke aanduiding voor inhoud 2"/>
          <p:cNvSpPr>
            <a:spLocks noGrp="1"/>
          </p:cNvSpPr>
          <p:nvPr>
            <p:ph idx="4294967295"/>
          </p:nvPr>
        </p:nvSpPr>
        <p:spPr/>
        <p:txBody>
          <a:bodyPr/>
          <a:lstStyle/>
          <a:p>
            <a:r>
              <a:rPr lang="nl-BE"/>
              <a:t>Oorzaken:</a:t>
            </a:r>
          </a:p>
          <a:p>
            <a:pPr lvl="1">
              <a:buFontTx/>
              <a:buChar char="-"/>
            </a:pPr>
            <a:r>
              <a:rPr lang="nl-BE"/>
              <a:t>Brandwonden</a:t>
            </a:r>
          </a:p>
          <a:p>
            <a:pPr lvl="1">
              <a:buFontTx/>
              <a:buChar char="-"/>
            </a:pPr>
            <a:r>
              <a:rPr lang="nl-BE"/>
              <a:t>Langdurige wrijving</a:t>
            </a:r>
          </a:p>
          <a:p>
            <a:pPr lvl="1">
              <a:buFontTx/>
              <a:buChar char="-"/>
            </a:pPr>
            <a:r>
              <a:rPr lang="nl-BE"/>
              <a:t>Infecties (bijv. windpokken)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el 1"/>
          <p:cNvSpPr>
            <a:spLocks noGrp="1"/>
          </p:cNvSpPr>
          <p:nvPr>
            <p:ph type="title" idx="4294967295"/>
          </p:nvPr>
        </p:nvSpPr>
        <p:spPr/>
        <p:txBody>
          <a:bodyPr/>
          <a:lstStyle/>
          <a:p>
            <a:r>
              <a:rPr lang="nl-BE"/>
              <a:t>Blaren </a:t>
            </a:r>
          </a:p>
        </p:txBody>
      </p:sp>
      <p:sp>
        <p:nvSpPr>
          <p:cNvPr id="200706"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te doen?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el 1"/>
          <p:cNvSpPr>
            <a:spLocks noGrp="1"/>
          </p:cNvSpPr>
          <p:nvPr>
            <p:ph type="title" idx="4294967295"/>
          </p:nvPr>
        </p:nvSpPr>
        <p:spPr/>
        <p:txBody>
          <a:bodyPr/>
          <a:lstStyle/>
          <a:p>
            <a:r>
              <a:rPr lang="nl-BE"/>
              <a:t>blaren</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a:t>Wat te doen:</a:t>
            </a:r>
          </a:p>
          <a:p>
            <a:pPr>
              <a:lnSpc>
                <a:spcPct val="90000"/>
              </a:lnSpc>
              <a:buFont typeface="Wingdings" pitchFamily="2" charset="2"/>
              <a:buChar char="ü"/>
            </a:pPr>
            <a:r>
              <a:rPr lang="nl-BE"/>
              <a:t> laat blaren liefst dicht (infectierisico) – eventueel afdekken met pleister</a:t>
            </a:r>
          </a:p>
          <a:p>
            <a:pPr>
              <a:lnSpc>
                <a:spcPct val="90000"/>
              </a:lnSpc>
              <a:buFont typeface="Wingdings" pitchFamily="2" charset="2"/>
              <a:buChar char="ü"/>
            </a:pPr>
            <a:r>
              <a:rPr lang="nl-BE"/>
              <a:t>Bij hinder (enkel bij wrijvingsblaren): openprikken (liefst steriele naald) of ontsmette naald (ontsmettingsalcohol)</a:t>
            </a:r>
          </a:p>
          <a:p>
            <a:pPr>
              <a:lnSpc>
                <a:spcPct val="90000"/>
              </a:lnSpc>
              <a:buFont typeface="Wingdings" pitchFamily="2" charset="2"/>
              <a:buChar char="ü"/>
            </a:pPr>
            <a:r>
              <a:rPr lang="nl-BE"/>
              <a:t>Open blaar : ontsmetten met niet rood kleurende ontsmetting (bv. Hibitane in water/Hac) en steriel compres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Blaren : wanneer een arts contacteren?</a:t>
            </a:r>
          </a:p>
        </p:txBody>
      </p:sp>
      <p:sp>
        <p:nvSpPr>
          <p:cNvPr id="202754" name="Tijdelijke aanduiding voor inhoud 2"/>
          <p:cNvSpPr>
            <a:spLocks noGrp="1"/>
          </p:cNvSpPr>
          <p:nvPr>
            <p:ph idx="4294967295"/>
          </p:nvPr>
        </p:nvSpPr>
        <p:spPr/>
        <p:txBody>
          <a:bodyPr/>
          <a:lstStyle/>
          <a:p>
            <a:r>
              <a:rPr lang="nl-BE"/>
              <a:t>Blaren in de mond</a:t>
            </a:r>
          </a:p>
          <a:p>
            <a:r>
              <a:rPr lang="nl-BE"/>
              <a:t>Spontaan ontstane blaren (infectie?)</a:t>
            </a:r>
          </a:p>
          <a:p>
            <a:r>
              <a:rPr lang="nl-BE"/>
              <a:t>Wanneer etter uit de blaren komt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el 1"/>
          <p:cNvSpPr>
            <a:spLocks noGrp="1"/>
          </p:cNvSpPr>
          <p:nvPr>
            <p:ph type="title" idx="4294967295"/>
          </p:nvPr>
        </p:nvSpPr>
        <p:spPr/>
        <p:txBody>
          <a:bodyPr/>
          <a:lstStyle/>
          <a:p>
            <a:r>
              <a:rPr lang="nl-BE"/>
              <a:t>Gebruik van medicatie</a:t>
            </a:r>
          </a:p>
        </p:txBody>
      </p:sp>
      <p:sp>
        <p:nvSpPr>
          <p:cNvPr id="203778" name="Tijdelijke aanduiding voor inhoud 2"/>
          <p:cNvSpPr>
            <a:spLocks noGrp="1"/>
          </p:cNvSpPr>
          <p:nvPr>
            <p:ph idx="4294967295"/>
          </p:nvPr>
        </p:nvSpPr>
        <p:spPr/>
        <p:txBody>
          <a:bodyPr/>
          <a:lstStyle/>
          <a:p>
            <a:pPr>
              <a:buFontTx/>
              <a:buNone/>
            </a:pPr>
            <a:r>
              <a:rPr lang="nl-BE"/>
              <a:t>Wat mogen we wel en wat mogen we niet toedienen?</a:t>
            </a:r>
          </a:p>
          <a:p>
            <a:pPr>
              <a:buFontTx/>
              <a:buNone/>
            </a:pPr>
            <a:endParaRPr lang="nl-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idx="4294967295"/>
          </p:nvPr>
        </p:nvSpPr>
        <p:spPr/>
        <p:txBody>
          <a:bodyPr/>
          <a:lstStyle/>
          <a:p>
            <a:endParaRPr lang="nl-NL"/>
          </a:p>
        </p:txBody>
      </p:sp>
      <p:pic>
        <p:nvPicPr>
          <p:cNvPr id="27650" name="Picture 2" descr="E:\MM\foto\2.4.2.1.5.1.jpg"/>
          <p:cNvPicPr>
            <a:picLocks noGrp="1" noChangeAspect="1" noChangeArrowheads="1"/>
          </p:cNvPicPr>
          <p:nvPr>
            <p:ph idx="4294967295"/>
          </p:nvPr>
        </p:nvPicPr>
        <p:blipFill>
          <a:blip r:embed="rId2"/>
          <a:srcRect/>
          <a:stretch>
            <a:fillRect/>
          </a:stretch>
        </p:blipFill>
        <p:spPr>
          <a:xfrm>
            <a:off x="357188" y="214313"/>
            <a:ext cx="3048000" cy="3048000"/>
          </a:xfrm>
        </p:spPr>
      </p:pic>
      <p:pic>
        <p:nvPicPr>
          <p:cNvPr id="27651" name="Picture 3" descr="E:\MM\foto\2.4.2.1.6.1.jpg"/>
          <p:cNvPicPr>
            <a:picLocks noChangeAspect="1" noChangeArrowheads="1"/>
          </p:cNvPicPr>
          <p:nvPr/>
        </p:nvPicPr>
        <p:blipFill>
          <a:blip r:embed="rId3"/>
          <a:srcRect/>
          <a:stretch>
            <a:fillRect/>
          </a:stretch>
        </p:blipFill>
        <p:spPr bwMode="auto">
          <a:xfrm>
            <a:off x="5500688" y="285750"/>
            <a:ext cx="3048000" cy="3048000"/>
          </a:xfrm>
          <a:prstGeom prst="rect">
            <a:avLst/>
          </a:prstGeom>
          <a:noFill/>
          <a:ln w="9525">
            <a:noFill/>
            <a:miter lim="800000"/>
            <a:headEnd/>
            <a:tailEnd/>
          </a:ln>
        </p:spPr>
      </p:pic>
      <p:pic>
        <p:nvPicPr>
          <p:cNvPr id="27652" name="Picture 4" descr="E:\MM\foto\2.4.2.1.7.2.jpg"/>
          <p:cNvPicPr>
            <a:picLocks noChangeAspect="1" noChangeArrowheads="1"/>
          </p:cNvPicPr>
          <p:nvPr/>
        </p:nvPicPr>
        <p:blipFill>
          <a:blip r:embed="rId4"/>
          <a:srcRect/>
          <a:stretch>
            <a:fillRect/>
          </a:stretch>
        </p:blipFill>
        <p:spPr bwMode="auto">
          <a:xfrm>
            <a:off x="214313" y="3500438"/>
            <a:ext cx="3048000" cy="3048000"/>
          </a:xfrm>
          <a:prstGeom prst="rect">
            <a:avLst/>
          </a:prstGeom>
          <a:noFill/>
          <a:ln w="9525">
            <a:noFill/>
            <a:miter lim="800000"/>
            <a:headEnd/>
            <a:tailEnd/>
          </a:ln>
        </p:spPr>
      </p:pic>
      <p:pic>
        <p:nvPicPr>
          <p:cNvPr id="27653" name="Picture 5" descr="E:\MM\foto\2.4.2.1.8.2.jpg"/>
          <p:cNvPicPr>
            <a:picLocks noChangeAspect="1" noChangeArrowheads="1"/>
          </p:cNvPicPr>
          <p:nvPr/>
        </p:nvPicPr>
        <p:blipFill>
          <a:blip r:embed="rId5"/>
          <a:srcRect/>
          <a:stretch>
            <a:fillRect/>
          </a:stretch>
        </p:blipFill>
        <p:spPr bwMode="auto">
          <a:xfrm>
            <a:off x="5715000" y="3571875"/>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el 1"/>
          <p:cNvSpPr>
            <a:spLocks noGrp="1"/>
          </p:cNvSpPr>
          <p:nvPr>
            <p:ph type="title" idx="4294967295"/>
          </p:nvPr>
        </p:nvSpPr>
        <p:spPr/>
        <p:txBody>
          <a:bodyPr/>
          <a:lstStyle/>
          <a:p>
            <a:r>
              <a:rPr lang="nl-BE"/>
              <a:t>Gebruik van medicatie</a:t>
            </a:r>
          </a:p>
        </p:txBody>
      </p:sp>
      <p:sp>
        <p:nvSpPr>
          <p:cNvPr id="204802" name="Tijdelijke aanduiding voor inhoud 2"/>
          <p:cNvSpPr>
            <a:spLocks noGrp="1"/>
          </p:cNvSpPr>
          <p:nvPr>
            <p:ph idx="4294967295"/>
          </p:nvPr>
        </p:nvSpPr>
        <p:spPr/>
        <p:txBody>
          <a:bodyPr/>
          <a:lstStyle/>
          <a:p>
            <a:pPr>
              <a:buFontTx/>
              <a:buNone/>
            </a:pPr>
            <a:r>
              <a:rPr lang="nl-BE"/>
              <a:t>Voorschrijven →  arts</a:t>
            </a:r>
          </a:p>
          <a:p>
            <a:pPr>
              <a:buFontTx/>
              <a:buNone/>
            </a:pPr>
            <a:r>
              <a:rPr lang="nl-BE"/>
              <a:t>Toedienen       →  artsen of verpleegkundigen</a:t>
            </a:r>
          </a:p>
          <a:p>
            <a:pPr>
              <a:buFontTx/>
              <a:buNone/>
            </a:pPr>
            <a:r>
              <a:rPr lang="nl-BE"/>
              <a:t>Reden: ?</a:t>
            </a:r>
          </a:p>
          <a:p>
            <a:pPr>
              <a:buFontTx/>
              <a:buNone/>
            </a:pPr>
            <a:endParaRPr lang="nl-BE"/>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el 1"/>
          <p:cNvSpPr>
            <a:spLocks noGrp="1"/>
          </p:cNvSpPr>
          <p:nvPr>
            <p:ph type="title" idx="4294967295"/>
          </p:nvPr>
        </p:nvSpPr>
        <p:spPr/>
        <p:txBody>
          <a:bodyPr/>
          <a:lstStyle/>
          <a:p>
            <a:r>
              <a:rPr lang="nl-BE"/>
              <a:t>Gebruik van medicatie</a:t>
            </a:r>
          </a:p>
        </p:txBody>
      </p:sp>
      <p:sp>
        <p:nvSpPr>
          <p:cNvPr id="205826" name="Tijdelijke aanduiding voor inhoud 2"/>
          <p:cNvSpPr>
            <a:spLocks noGrp="1"/>
          </p:cNvSpPr>
          <p:nvPr>
            <p:ph idx="4294967295"/>
          </p:nvPr>
        </p:nvSpPr>
        <p:spPr/>
        <p:txBody>
          <a:bodyPr/>
          <a:lstStyle/>
          <a:p>
            <a:pPr lvl="2">
              <a:buFontTx/>
              <a:buNone/>
            </a:pPr>
            <a:r>
              <a:rPr lang="nl-BE"/>
              <a:t>Reden :</a:t>
            </a:r>
          </a:p>
          <a:p>
            <a:pPr lvl="2">
              <a:buFontTx/>
              <a:buChar char="-"/>
            </a:pPr>
            <a:endParaRPr lang="nl-BE"/>
          </a:p>
          <a:p>
            <a:pPr lvl="2">
              <a:buFontTx/>
              <a:buChar char="-"/>
            </a:pPr>
            <a:r>
              <a:rPr lang="nl-BE"/>
              <a:t>Verkeerde geneesmiddelen</a:t>
            </a:r>
          </a:p>
          <a:p>
            <a:pPr lvl="2">
              <a:buFontTx/>
              <a:buChar char="-"/>
            </a:pPr>
            <a:r>
              <a:rPr lang="nl-BE"/>
              <a:t>Allergische reacties</a:t>
            </a:r>
          </a:p>
          <a:p>
            <a:pPr lvl="2">
              <a:buFontTx/>
              <a:buChar char="-"/>
            </a:pPr>
            <a:r>
              <a:rPr lang="nl-BE"/>
              <a:t>Overdosering</a:t>
            </a:r>
          </a:p>
          <a:p>
            <a:endParaRPr lang="nl-BE"/>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el 1"/>
          <p:cNvSpPr>
            <a:spLocks noGrp="1"/>
          </p:cNvSpPr>
          <p:nvPr>
            <p:ph type="title" idx="4294967295"/>
          </p:nvPr>
        </p:nvSpPr>
        <p:spPr/>
        <p:txBody>
          <a:bodyPr/>
          <a:lstStyle/>
          <a:p>
            <a:r>
              <a:rPr lang="nl-BE"/>
              <a:t>Gebruik van medicatie</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200"/>
              <a:t>Als je als hulpverlener geconfronteerd wordt met een slachtoffer dat geneesmiddelen wil innemen, handel je als volgt:</a:t>
            </a:r>
          </a:p>
          <a:p>
            <a:pPr>
              <a:lnSpc>
                <a:spcPct val="80000"/>
              </a:lnSpc>
              <a:buFontTx/>
              <a:buNone/>
            </a:pPr>
            <a:endParaRPr lang="nl-BE" sz="2200"/>
          </a:p>
          <a:p>
            <a:pPr lvl="1">
              <a:lnSpc>
                <a:spcPct val="80000"/>
              </a:lnSpc>
              <a:buFontTx/>
              <a:buChar char="-"/>
            </a:pPr>
            <a:r>
              <a:rPr lang="nl-BE" sz="2000"/>
              <a:t>Vraag of slachtoffer de medicatie voor deze toestand mag en moet nemen.</a:t>
            </a:r>
          </a:p>
          <a:p>
            <a:pPr lvl="1">
              <a:lnSpc>
                <a:spcPct val="80000"/>
              </a:lnSpc>
              <a:buFontTx/>
              <a:buChar char="-"/>
            </a:pPr>
            <a:r>
              <a:rPr lang="nl-BE" sz="2000"/>
              <a:t>Verhinder niet dat slachtoffer geneesmiddelen neemt die hij kent en noodzakelijk zijn</a:t>
            </a:r>
          </a:p>
          <a:p>
            <a:pPr lvl="1">
              <a:lnSpc>
                <a:spcPct val="80000"/>
              </a:lnSpc>
              <a:buFontTx/>
              <a:buChar char="-"/>
            </a:pPr>
            <a:r>
              <a:rPr lang="nl-BE" sz="2000"/>
              <a:t>Haal eventueel een glas water</a:t>
            </a:r>
          </a:p>
          <a:p>
            <a:pPr lvl="1">
              <a:lnSpc>
                <a:spcPct val="80000"/>
              </a:lnSpc>
              <a:buFontTx/>
              <a:buChar char="-"/>
            </a:pPr>
            <a:r>
              <a:rPr lang="nl-BE" sz="2000"/>
              <a:t>Vraag om de voorgeschreven dosis te volgen, ook al heeft het geen onmiddellijk effect</a:t>
            </a:r>
          </a:p>
          <a:p>
            <a:pPr>
              <a:lnSpc>
                <a:spcPct val="80000"/>
              </a:lnSpc>
              <a:buFontTx/>
              <a:buChar char="-"/>
            </a:pPr>
            <a:endParaRPr lang="nl-BE" sz="2200"/>
          </a:p>
          <a:p>
            <a:pPr>
              <a:lnSpc>
                <a:spcPct val="80000"/>
              </a:lnSpc>
              <a:buFontTx/>
              <a:buNone/>
            </a:pPr>
            <a:r>
              <a:rPr lang="nl-BE" sz="2200"/>
              <a:t>!!!! Sta niet toe dat iemand het slachtoffer medicatie toedient die voorgeschreven was voor iemand anders met een ‘gelijkaardig’ ziektebeeld.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el 1"/>
          <p:cNvSpPr>
            <a:spLocks noGrp="1"/>
          </p:cNvSpPr>
          <p:nvPr>
            <p:ph type="title" idx="4294967295"/>
          </p:nvPr>
        </p:nvSpPr>
        <p:spPr/>
        <p:txBody>
          <a:bodyPr/>
          <a:lstStyle/>
          <a:p>
            <a:r>
              <a:rPr lang="nl-BE"/>
              <a:t>vergiftiging</a:t>
            </a:r>
          </a:p>
        </p:txBody>
      </p:sp>
      <p:sp>
        <p:nvSpPr>
          <p:cNvPr id="207874" name="Tijdelijke aanduiding voor inhoud 2"/>
          <p:cNvSpPr>
            <a:spLocks noGrp="1"/>
          </p:cNvSpPr>
          <p:nvPr>
            <p:ph idx="4294967295"/>
          </p:nvPr>
        </p:nvSpPr>
        <p:spPr/>
        <p:txBody>
          <a:bodyPr/>
          <a:lstStyle/>
          <a:p>
            <a:r>
              <a:rPr lang="nl-BE"/>
              <a:t>Per jaar 2300 opnames in ziekenhuis</a:t>
            </a:r>
          </a:p>
          <a:p>
            <a:r>
              <a:rPr lang="nl-BE"/>
              <a:t>Méér dan 3 overlijdens / jaar</a:t>
            </a:r>
          </a:p>
          <a:p>
            <a:r>
              <a:rPr lang="nl-BE"/>
              <a:t>Meestal jonger dan 5 jaar</a:t>
            </a:r>
          </a:p>
          <a:p>
            <a:r>
              <a:rPr lang="nl-BE"/>
              <a:t>Boosdoeners: </a:t>
            </a:r>
          </a:p>
          <a:p>
            <a:pPr lvl="1">
              <a:buFontTx/>
              <a:buChar char="-"/>
            </a:pPr>
            <a:r>
              <a:rPr lang="nl-BE"/>
              <a:t>Geneesmiddelen (40%)</a:t>
            </a:r>
          </a:p>
          <a:p>
            <a:pPr lvl="1">
              <a:buFontTx/>
              <a:buChar char="-"/>
            </a:pPr>
            <a:r>
              <a:rPr lang="nl-BE"/>
              <a:t>Huishoudelijke producten (40%)</a:t>
            </a:r>
          </a:p>
          <a:p>
            <a:pPr lvl="1">
              <a:buFontTx/>
              <a:buChar char="-"/>
            </a:pPr>
            <a:r>
              <a:rPr lang="nl-BE"/>
              <a:t>Varia (20%)   -    (sigaretten, alcohol, cosmetica, planten)</a:t>
            </a:r>
          </a:p>
        </p:txBody>
      </p:sp>
      <p:pic>
        <p:nvPicPr>
          <p:cNvPr id="207875" name="Picture 2" descr="E:\MM\foto\4.10.1.1.jpg"/>
          <p:cNvPicPr>
            <a:picLocks noChangeAspect="1" noChangeArrowheads="1"/>
          </p:cNvPicPr>
          <p:nvPr/>
        </p:nvPicPr>
        <p:blipFill>
          <a:blip r:embed="rId2"/>
          <a:srcRect/>
          <a:stretch>
            <a:fillRect/>
          </a:stretch>
        </p:blipFill>
        <p:spPr bwMode="auto">
          <a:xfrm>
            <a:off x="6429375" y="2286000"/>
            <a:ext cx="2714625" cy="269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el 1"/>
          <p:cNvSpPr>
            <a:spLocks noGrp="1"/>
          </p:cNvSpPr>
          <p:nvPr>
            <p:ph type="title" idx="4294967295"/>
          </p:nvPr>
        </p:nvSpPr>
        <p:spPr/>
        <p:txBody>
          <a:bodyPr/>
          <a:lstStyle/>
          <a:p>
            <a:r>
              <a:rPr lang="nl-BE"/>
              <a:t>Vergiftiging</a:t>
            </a:r>
          </a:p>
        </p:txBody>
      </p:sp>
      <p:sp>
        <p:nvSpPr>
          <p:cNvPr id="208898"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el 1"/>
          <p:cNvSpPr>
            <a:spLocks noGrp="1"/>
          </p:cNvSpPr>
          <p:nvPr>
            <p:ph type="title" idx="4294967295"/>
          </p:nvPr>
        </p:nvSpPr>
        <p:spPr/>
        <p:txBody>
          <a:bodyPr/>
          <a:lstStyle/>
          <a:p>
            <a:r>
              <a:rPr lang="nl-BE"/>
              <a:t>vergiftiging</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a:t>Wat gaan we niet doen:</a:t>
            </a:r>
          </a:p>
          <a:p>
            <a:pPr>
              <a:lnSpc>
                <a:spcPct val="90000"/>
              </a:lnSpc>
              <a:buFont typeface="Wingdings" pitchFamily="2" charset="2"/>
              <a:buChar char="Ø"/>
            </a:pPr>
            <a:r>
              <a:rPr lang="nl-BE"/>
              <a:t>  toediening van melk, water, zout, etc.</a:t>
            </a:r>
          </a:p>
          <a:p>
            <a:pPr>
              <a:lnSpc>
                <a:spcPct val="90000"/>
              </a:lnSpc>
              <a:buFontTx/>
              <a:buNone/>
            </a:pPr>
            <a:r>
              <a:rPr lang="nl-BE"/>
              <a:t>(zeer gevaarlijk bij het bewusteloze slachtoffer)</a:t>
            </a:r>
          </a:p>
          <a:p>
            <a:pPr>
              <a:lnSpc>
                <a:spcPct val="90000"/>
              </a:lnSpc>
              <a:buFont typeface="Wingdings" pitchFamily="2" charset="2"/>
              <a:buChar char="Ø"/>
            </a:pPr>
            <a:r>
              <a:rPr lang="nl-BE"/>
              <a:t> bij bewusteloos slachtoffer  &gt;  plaats het op de zij</a:t>
            </a:r>
          </a:p>
          <a:p>
            <a:pPr>
              <a:lnSpc>
                <a:spcPct val="90000"/>
              </a:lnSpc>
              <a:buFont typeface="Wingdings" pitchFamily="2" charset="2"/>
              <a:buChar char="Ø"/>
            </a:pPr>
            <a:r>
              <a:rPr lang="nl-BE"/>
              <a:t> Slachtoffer actief laten braken</a:t>
            </a:r>
          </a:p>
          <a:p>
            <a:pPr lvl="1">
              <a:lnSpc>
                <a:spcPct val="90000"/>
              </a:lnSpc>
              <a:buFontTx/>
              <a:buChar char="-"/>
            </a:pPr>
            <a:r>
              <a:rPr lang="nl-BE"/>
              <a:t>bijv. bij inname sterk zuur, dubbele passage van product door de slokdarm (brandwondes x 2!)</a:t>
            </a:r>
          </a:p>
          <a:p>
            <a:pPr lvl="1">
              <a:lnSpc>
                <a:spcPct val="90000"/>
              </a:lnSpc>
              <a:buFontTx/>
              <a:buChar char="-"/>
            </a:pPr>
            <a:r>
              <a:rPr lang="nl-BE"/>
              <a:t>Gevaar voor aspiratie (inademen braaksel)</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el 1"/>
          <p:cNvSpPr>
            <a:spLocks noGrp="1"/>
          </p:cNvSpPr>
          <p:nvPr>
            <p:ph type="title" idx="4294967295"/>
          </p:nvPr>
        </p:nvSpPr>
        <p:spPr/>
        <p:txBody>
          <a:bodyPr/>
          <a:lstStyle/>
          <a:p>
            <a:r>
              <a:rPr lang="nl-BE"/>
              <a:t>vergiftiging</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700"/>
              <a:t>Wat te doen?</a:t>
            </a:r>
          </a:p>
          <a:p>
            <a:pPr>
              <a:lnSpc>
                <a:spcPct val="80000"/>
              </a:lnSpc>
              <a:buFont typeface="Wingdings" pitchFamily="2" charset="2"/>
              <a:buChar char="ü"/>
            </a:pPr>
            <a:r>
              <a:rPr lang="nl-BE" sz="2700"/>
              <a:t>Wacht niet op de eerste symptomen alvoren het antigifcentrum te bellen</a:t>
            </a:r>
          </a:p>
          <a:p>
            <a:pPr>
              <a:lnSpc>
                <a:spcPct val="80000"/>
              </a:lnSpc>
              <a:buFont typeface="Wingdings" pitchFamily="2" charset="2"/>
              <a:buChar char="ü"/>
            </a:pPr>
            <a:r>
              <a:rPr lang="nl-BE" sz="2700"/>
              <a:t> informatie is absoluut noodzakelijk</a:t>
            </a:r>
          </a:p>
          <a:p>
            <a:pPr lvl="1">
              <a:lnSpc>
                <a:spcPct val="80000"/>
              </a:lnSpc>
              <a:buFontTx/>
              <a:buChar char="-"/>
            </a:pPr>
            <a:r>
              <a:rPr lang="nl-BE" sz="2400"/>
              <a:t>Leeftijd en gewicht kind</a:t>
            </a:r>
          </a:p>
          <a:p>
            <a:pPr lvl="1">
              <a:lnSpc>
                <a:spcPct val="80000"/>
              </a:lnSpc>
              <a:buFontTx/>
              <a:buChar char="-"/>
            </a:pPr>
            <a:r>
              <a:rPr lang="nl-BE" sz="2400"/>
              <a:t>Welk product? (breng verpakking en bijsluiter mee)</a:t>
            </a:r>
          </a:p>
          <a:p>
            <a:pPr lvl="1">
              <a:lnSpc>
                <a:spcPct val="80000"/>
              </a:lnSpc>
              <a:buFontTx/>
              <a:buChar char="-"/>
            </a:pPr>
            <a:r>
              <a:rPr lang="nl-BE" sz="2400"/>
              <a:t>Hoeveel?</a:t>
            </a:r>
          </a:p>
          <a:p>
            <a:pPr lvl="1">
              <a:lnSpc>
                <a:spcPct val="80000"/>
              </a:lnSpc>
              <a:buFontTx/>
              <a:buChar char="-"/>
            </a:pPr>
            <a:r>
              <a:rPr lang="nl-BE" sz="2400"/>
              <a:t>Wanneer?</a:t>
            </a:r>
          </a:p>
          <a:p>
            <a:pPr>
              <a:lnSpc>
                <a:spcPct val="80000"/>
              </a:lnSpc>
              <a:buFont typeface="Wingdings" pitchFamily="2" charset="2"/>
              <a:buChar char="ü"/>
            </a:pPr>
            <a:r>
              <a:rPr lang="nl-BE" sz="2700"/>
              <a:t> Gespecialiseerd advies van het antigifcentrum</a:t>
            </a:r>
          </a:p>
          <a:p>
            <a:pPr>
              <a:lnSpc>
                <a:spcPct val="80000"/>
              </a:lnSpc>
              <a:buFontTx/>
              <a:buNone/>
            </a:pPr>
            <a:r>
              <a:rPr lang="nl-BE" sz="2700"/>
              <a:t>070 245 245</a:t>
            </a:r>
          </a:p>
          <a:p>
            <a:pPr>
              <a:lnSpc>
                <a:spcPct val="80000"/>
              </a:lnSpc>
              <a:buFont typeface="Wingdings" pitchFamily="2" charset="2"/>
              <a:buChar char="ü"/>
            </a:pPr>
            <a:r>
              <a:rPr lang="nl-BE" sz="2700"/>
              <a:t>Naar huisarts of bij voorkeur naar spoedgevallen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p:txBody>
          <a:bodyPr>
            <a:normAutofit/>
          </a:bodyPr>
          <a:lstStyle/>
          <a:p>
            <a:pPr>
              <a:lnSpc>
                <a:spcPct val="80000"/>
              </a:lnSpc>
            </a:pPr>
            <a:r>
              <a:rPr lang="nl-BE" sz="1800" b="1"/>
              <a:t>Bleekwater : inname</a:t>
            </a:r>
          </a:p>
          <a:p>
            <a:pPr>
              <a:lnSpc>
                <a:spcPct val="80000"/>
              </a:lnSpc>
            </a:pPr>
            <a:r>
              <a:rPr lang="nl-BE" sz="1800"/>
              <a:t>Wat kan men doen als iemand bleekwater gedronken heeft?</a:t>
            </a:r>
          </a:p>
          <a:p>
            <a:pPr>
              <a:lnSpc>
                <a:spcPct val="80000"/>
              </a:lnSpc>
            </a:pPr>
            <a:r>
              <a:rPr lang="nl-BE" sz="1800"/>
              <a:t>Bleekwater bestaat uit een oplossing van </a:t>
            </a:r>
            <a:r>
              <a:rPr lang="nl-BE" sz="1800" b="1"/>
              <a:t>natriumhypochloriet </a:t>
            </a:r>
            <a:r>
              <a:rPr lang="nl-BE" sz="1800"/>
              <a:t>in water. De concentratie van de oplossing bepaalt de schadelijkheid en wordt uitgedrukt in graden.</a:t>
            </a:r>
          </a:p>
          <a:p>
            <a:pPr>
              <a:lnSpc>
                <a:spcPct val="80000"/>
              </a:lnSpc>
            </a:pPr>
            <a:r>
              <a:rPr lang="nl-BE" sz="1800"/>
              <a:t>Huishoudelijk bleekwater bevat tussen 5 en 15 graden natriumhypochloriet. </a:t>
            </a:r>
            <a:r>
              <a:rPr lang="nl-BE" sz="1800" b="1"/>
              <a:t>De</a:t>
            </a:r>
            <a:r>
              <a:rPr lang="nl-BE" sz="1800"/>
              <a:t> </a:t>
            </a:r>
            <a:r>
              <a:rPr lang="nl-BE" sz="1800" b="1"/>
              <a:t>inname van een kleine hoeveelheid hiervan is niet gevaarlijk</a:t>
            </a:r>
            <a:r>
              <a:rPr lang="nl-BE" sz="1800"/>
              <a:t>. </a:t>
            </a:r>
            <a:r>
              <a:rPr lang="nl-BE" sz="1800" b="1"/>
              <a:t>Het kan leiden tot milde symptomen van misselijkheid, braken en buikpijn. U moet water te drinken te geven om het bleekwater te verdunnen en zo de irriterende werking te verminderen. Bij maagpijn mag u een maagbeschermend geneesmiddel geven.</a:t>
            </a:r>
          </a:p>
          <a:p>
            <a:pPr>
              <a:lnSpc>
                <a:spcPct val="80000"/>
              </a:lnSpc>
            </a:pPr>
            <a:r>
              <a:rPr lang="nl-BE" sz="1800" b="1"/>
              <a:t>Grote hoeveelheden </a:t>
            </a:r>
            <a:r>
              <a:rPr lang="nl-BE" sz="1800"/>
              <a:t>huishoudelijk bleekwater of hoger geconcentreerde oplossingen (industriële bleekwaters, huishoudelijke bleekwaters die nog moeten verdund worden en producten voor zwembaden) </a:t>
            </a:r>
            <a:r>
              <a:rPr lang="nl-BE" sz="1800" b="1"/>
              <a:t>kunnen inwendige brandwonden veroorzaken. Hetzelfde geldt voor bleekwatertabletten. In al deze gevallen geeft u water te drinken en  brengt u het slachtoffer zo vlug mogelijk naar het ziekenhuis</a:t>
            </a:r>
            <a:r>
              <a:rPr lang="nl-BE" sz="1800"/>
              <a:t>.</a:t>
            </a:r>
          </a:p>
          <a:p>
            <a:pPr>
              <a:lnSpc>
                <a:spcPct val="80000"/>
              </a:lnSpc>
            </a:pPr>
            <a:r>
              <a:rPr lang="nl-BE" sz="1800"/>
              <a:t/>
            </a:r>
            <a:br>
              <a:rPr lang="nl-BE" sz="1800"/>
            </a:br>
            <a:endParaRPr lang="nl-BE" sz="18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a:xfrm>
            <a:off x="457200" y="214313"/>
            <a:ext cx="8229600" cy="5911850"/>
          </a:xfrm>
        </p:spPr>
        <p:txBody>
          <a:bodyPr>
            <a:normAutofit/>
          </a:bodyPr>
          <a:lstStyle/>
          <a:p>
            <a:pPr>
              <a:lnSpc>
                <a:spcPct val="80000"/>
              </a:lnSpc>
            </a:pPr>
            <a:r>
              <a:rPr lang="nl-BE" sz="1500" b="1"/>
              <a:t>Schuimende producten</a:t>
            </a:r>
          </a:p>
          <a:p>
            <a:pPr>
              <a:lnSpc>
                <a:spcPct val="80000"/>
              </a:lnSpc>
            </a:pPr>
            <a:r>
              <a:rPr lang="nl-BE" sz="1500"/>
              <a:t>Is handafwasmiddel gevaarlijk ?</a:t>
            </a:r>
          </a:p>
          <a:p>
            <a:pPr>
              <a:lnSpc>
                <a:spcPct val="80000"/>
              </a:lnSpc>
            </a:pPr>
            <a:r>
              <a:rPr lang="nl-BE" sz="1500"/>
              <a:t/>
            </a:r>
            <a:br>
              <a:rPr lang="nl-BE" sz="1500"/>
            </a:br>
            <a:r>
              <a:rPr lang="nl-BE" sz="1500"/>
              <a:t>Geef geen bellenblazers aan kinderen onder de 3 jaar.</a:t>
            </a:r>
          </a:p>
          <a:p>
            <a:pPr>
              <a:lnSpc>
                <a:spcPct val="80000"/>
              </a:lnSpc>
            </a:pPr>
            <a:r>
              <a:rPr lang="nl-BE" sz="1500"/>
              <a:t>  </a:t>
            </a:r>
          </a:p>
          <a:p>
            <a:pPr>
              <a:lnSpc>
                <a:spcPct val="80000"/>
              </a:lnSpc>
              <a:buFontTx/>
              <a:buNone/>
            </a:pPr>
            <a:r>
              <a:rPr lang="nl-BE" sz="1500"/>
              <a:t> </a:t>
            </a:r>
          </a:p>
          <a:p>
            <a:pPr>
              <a:lnSpc>
                <a:spcPct val="80000"/>
              </a:lnSpc>
            </a:pPr>
            <a:r>
              <a:rPr lang="nl-BE" sz="1500"/>
              <a:t>Schuimende reinigingsmiddelen zoals handafwasmiddel, producten om bellen te blazen en  shampoo bevatten hoofdzakelijk water en een detergent. </a:t>
            </a:r>
            <a:r>
              <a:rPr lang="nl-BE" sz="1500" b="1"/>
              <a:t>Dit detergent is niet erg giftig maar wel irriterend en kan daarom braken  veroorzaken.</a:t>
            </a:r>
            <a:r>
              <a:rPr lang="nl-BE" sz="1500"/>
              <a:t/>
            </a:r>
            <a:br>
              <a:rPr lang="nl-BE" sz="1500"/>
            </a:br>
            <a:r>
              <a:rPr lang="nl-BE" sz="1500"/>
              <a:t/>
            </a:r>
            <a:br>
              <a:rPr lang="nl-BE" sz="1500"/>
            </a:br>
            <a:r>
              <a:rPr lang="nl-BE" sz="1500"/>
              <a:t>Detergenten kunnen ook gaan schuimen. Bij </a:t>
            </a:r>
            <a:r>
              <a:rPr lang="nl-BE" sz="1500" b="1"/>
              <a:t>schuimvorming</a:t>
            </a:r>
            <a:r>
              <a:rPr lang="nl-BE" sz="1500"/>
              <a:t> of bij overgeven kan  detergent in de luchtwegen raken. Dit kan ernstig hoesten veroorzaken.</a:t>
            </a:r>
          </a:p>
          <a:p>
            <a:pPr>
              <a:lnSpc>
                <a:spcPct val="80000"/>
              </a:lnSpc>
            </a:pPr>
            <a:r>
              <a:rPr lang="nl-BE" sz="1500"/>
              <a:t/>
            </a:r>
            <a:br>
              <a:rPr lang="nl-BE" sz="1500"/>
            </a:br>
            <a:r>
              <a:rPr lang="nl-BE" sz="1500" b="1"/>
              <a:t>Na inname van een detergent moet men: Geen drinken geven want dit leidt tot schuimvorming en overgeven</a:t>
            </a:r>
          </a:p>
          <a:p>
            <a:pPr>
              <a:lnSpc>
                <a:spcPct val="80000"/>
              </a:lnSpc>
            </a:pPr>
            <a:r>
              <a:rPr lang="nl-BE" sz="1500"/>
              <a:t>De mond spoelen of bij een klein kind reinigen met een nat washandje</a:t>
            </a:r>
          </a:p>
          <a:p>
            <a:pPr>
              <a:lnSpc>
                <a:spcPct val="80000"/>
              </a:lnSpc>
            </a:pPr>
            <a:r>
              <a:rPr lang="nl-BE" sz="1500"/>
              <a:t>Iets vettigs te eten geven om het schuim neer te slaan (boterham met boter of koek)</a:t>
            </a:r>
          </a:p>
          <a:p>
            <a:pPr>
              <a:lnSpc>
                <a:spcPct val="80000"/>
              </a:lnSpc>
            </a:pPr>
            <a:r>
              <a:rPr lang="nl-BE" sz="1500"/>
              <a:t>Indien toch hoesten optreedt een arts raadplegen</a:t>
            </a:r>
          </a:p>
          <a:p>
            <a:pPr>
              <a:lnSpc>
                <a:spcPct val="80000"/>
              </a:lnSpc>
            </a:pPr>
            <a:r>
              <a:rPr lang="nl-BE" sz="1500" b="1"/>
              <a:t>Opmerking</a:t>
            </a:r>
            <a:r>
              <a:rPr lang="nl-BE" sz="1500"/>
              <a:t>: producten (bv. allesreinigers) die naast detergenten nog andere bestanddelen bevatten zoals zuren, basen of oplosmiddelen  hebben een andere aanpak nodig.</a:t>
            </a:r>
          </a:p>
          <a:p>
            <a:pPr>
              <a:lnSpc>
                <a:spcPct val="80000"/>
              </a:lnSpc>
              <a:buFontTx/>
              <a:buNone/>
            </a:pPr>
            <a:r>
              <a:rPr lang="nl-BE" sz="1500"/>
              <a:t/>
            </a:r>
            <a:br>
              <a:rPr lang="nl-BE" sz="1500"/>
            </a:br>
            <a:endParaRPr lang="nl-BE" sz="15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el 1"/>
          <p:cNvSpPr>
            <a:spLocks noGrp="1"/>
          </p:cNvSpPr>
          <p:nvPr>
            <p:ph type="title" idx="4294967295"/>
          </p:nvPr>
        </p:nvSpPr>
        <p:spPr/>
        <p:txBody>
          <a:bodyPr/>
          <a:lstStyle/>
          <a:p>
            <a:endParaRPr lang="nl-NL"/>
          </a:p>
        </p:txBody>
      </p:sp>
      <p:sp>
        <p:nvSpPr>
          <p:cNvPr id="214018" name="Tijdelijke aanduiding voor inhoud 2"/>
          <p:cNvSpPr>
            <a:spLocks noGrp="1"/>
          </p:cNvSpPr>
          <p:nvPr>
            <p:ph idx="4294967295"/>
          </p:nvPr>
        </p:nvSpPr>
        <p:spPr>
          <a:xfrm>
            <a:off x="457200" y="142875"/>
            <a:ext cx="8229600" cy="5983288"/>
          </a:xfrm>
        </p:spPr>
        <p:txBody>
          <a:bodyPr/>
          <a:lstStyle/>
          <a:p>
            <a:r>
              <a:rPr lang="nl-BE" sz="1600" b="1"/>
              <a:t>Methanol</a:t>
            </a:r>
          </a:p>
          <a:p>
            <a:r>
              <a:rPr lang="nl-BE" sz="1600"/>
              <a:t>Welke eerste hulpmaatregelen kan men nemen voor iemand die methanol gedronken heeft ?</a:t>
            </a:r>
          </a:p>
          <a:p>
            <a:r>
              <a:rPr lang="nl-BE" sz="1600"/>
              <a:t/>
            </a:r>
            <a:br>
              <a:rPr lang="nl-BE" sz="1600"/>
            </a:br>
            <a:r>
              <a:rPr lang="nl-BE" sz="1600"/>
              <a:t>Kies voor uw fonduestel eerder een brandpasta.</a:t>
            </a:r>
          </a:p>
          <a:p>
            <a:r>
              <a:rPr lang="nl-BE" sz="1600"/>
              <a:t> </a:t>
            </a:r>
          </a:p>
          <a:p>
            <a:r>
              <a:rPr lang="nl-BE" sz="1600"/>
              <a:t>Methanol, of methylalcohol, is een zeer gevaarlijk product. Eén enkele slok zuivere methanol kan bij een volwassene al een vergiftiging veroorzaken.</a:t>
            </a:r>
          </a:p>
          <a:p>
            <a:r>
              <a:rPr lang="nl-BE" sz="1600"/>
              <a:t>Soms wordt methanol verkocht als brandalcohol. Maar opgelet! Niet elke brandalcohol bevat methanol. Sommige brandalcoholen zijn gemaakt op basis van gedenatureerde alcohol. Als u niet zeker bent van de aard van het product neemt u best contact op met het Antigifcentrum.</a:t>
            </a:r>
          </a:p>
          <a:p>
            <a:r>
              <a:rPr lang="nl-BE" sz="1600"/>
              <a:t>Methanol wordt onder andere gebruikt als brandstof voor brandertjes van schotelverwarmers en fonduestellen. Meestal wordt hiervoor zuivere methanol (99%) gebruikt. Het komt ook voor in </a:t>
            </a:r>
            <a:r>
              <a:rPr lang="nl-BE" sz="1600">
                <a:hlinkClick r:id="rId2" action="ppaction://hlinkfile"/>
              </a:rPr>
              <a:t>antivriesmiddelen</a:t>
            </a:r>
            <a:r>
              <a:rPr lang="nl-BE" sz="1600"/>
              <a:t>, oplosmiddelen en afbijtmiddelen.</a:t>
            </a:r>
          </a:p>
          <a:p>
            <a:r>
              <a:rPr lang="nl-BE" sz="1600"/>
              <a:t>De eerste symptomen van een methanolvergiftiging zijn:</a:t>
            </a:r>
          </a:p>
          <a:p>
            <a:r>
              <a:rPr lang="nl-BE" sz="1600"/>
              <a:t>Duizeligheid, Evenwichtsstoornissen, Verwardheid</a:t>
            </a:r>
          </a:p>
          <a:p>
            <a:r>
              <a:rPr lang="nl-BE" sz="1600"/>
              <a:t>Zij doen denken aan een dronkenschap ten gevolge van alcohol.</a:t>
            </a:r>
          </a:p>
          <a:p>
            <a:r>
              <a:rPr lang="nl-BE" sz="1600"/>
              <a:t>Nadien verschijnen andere symptomen, soms 18 tot 24 uur later, de tijd nodig om methanol om te zetten in andere, nog meer giftige bestanddelen.</a:t>
            </a:r>
          </a:p>
          <a:p>
            <a:r>
              <a:rPr lang="nl-BE" sz="1600"/>
              <a:t>Algemeen onwel zijn </a:t>
            </a:r>
          </a:p>
          <a:p>
            <a:r>
              <a:rPr lang="nl-BE" sz="1600"/>
              <a:t>Hoofdpijn</a:t>
            </a:r>
          </a:p>
          <a:p>
            <a:r>
              <a:rPr lang="nl-BE" sz="1600"/>
              <a:t>Misselijkheid en braken</a:t>
            </a:r>
          </a:p>
          <a:p>
            <a:r>
              <a:rPr lang="nl-BE" sz="1600"/>
              <a:t>Buikpijn</a:t>
            </a:r>
          </a:p>
          <a:p>
            <a:r>
              <a:rPr lang="nl-BE" sz="1600"/>
              <a:t>Gezichtsstoornissen</a:t>
            </a:r>
          </a:p>
          <a:p>
            <a:pPr>
              <a:buFontTx/>
              <a:buNone/>
            </a:pPr>
            <a:r>
              <a:rPr lang="nl-BE" sz="1100"/>
              <a:t/>
            </a:r>
            <a:br>
              <a:rPr lang="nl-BE" sz="1100"/>
            </a:br>
            <a:endParaRPr lang="nl-BE" sz="1100"/>
          </a:p>
          <a:p>
            <a:endParaRPr lang="nl-BE" sz="11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idx="4294967295"/>
          </p:nvPr>
        </p:nvSpPr>
        <p:spPr/>
        <p:txBody>
          <a:bodyPr/>
          <a:lstStyle/>
          <a:p>
            <a:r>
              <a:rPr lang="nl-BE"/>
              <a:t>Kleine wondjes</a:t>
            </a:r>
          </a:p>
        </p:txBody>
      </p:sp>
      <p:sp>
        <p:nvSpPr>
          <p:cNvPr id="28674" name="Tijdelijke aanduiding voor inhoud 2"/>
          <p:cNvSpPr>
            <a:spLocks noGrp="1"/>
          </p:cNvSpPr>
          <p:nvPr>
            <p:ph idx="4294967295"/>
          </p:nvPr>
        </p:nvSpPr>
        <p:spPr/>
        <p:txBody>
          <a:bodyPr/>
          <a:lstStyle/>
          <a:p>
            <a:r>
              <a:rPr lang="nl-BE"/>
              <a:t>Schaafwondjes</a:t>
            </a:r>
          </a:p>
          <a:p>
            <a:r>
              <a:rPr lang="nl-BE"/>
              <a:t>Snijwondjes</a:t>
            </a:r>
          </a:p>
          <a:p>
            <a:r>
              <a:rPr lang="nl-BE"/>
              <a:t>steekwondjes</a:t>
            </a:r>
          </a:p>
        </p:txBody>
      </p:sp>
      <p:pic>
        <p:nvPicPr>
          <p:cNvPr id="28675" name="Picture 1" descr="C:\Users\Johan\Pictures\snijwonde hand.jpg"/>
          <p:cNvPicPr>
            <a:picLocks noChangeAspect="1" noChangeArrowheads="1"/>
          </p:cNvPicPr>
          <p:nvPr/>
        </p:nvPicPr>
        <p:blipFill>
          <a:blip r:embed="rId2"/>
          <a:srcRect/>
          <a:stretch>
            <a:fillRect/>
          </a:stretch>
        </p:blipFill>
        <p:spPr bwMode="auto">
          <a:xfrm>
            <a:off x="3571875" y="2286000"/>
            <a:ext cx="1428750" cy="600075"/>
          </a:xfrm>
          <a:prstGeom prst="rect">
            <a:avLst/>
          </a:prstGeom>
          <a:noFill/>
          <a:ln w="9525">
            <a:noFill/>
            <a:miter lim="800000"/>
            <a:headEnd/>
            <a:tailEnd/>
          </a:ln>
        </p:spPr>
      </p:pic>
      <p:pic>
        <p:nvPicPr>
          <p:cNvPr id="28676" name="Picture 2" descr="C:\Users\Johan\Pictures\voorwerp in wonde.jpg"/>
          <p:cNvPicPr>
            <a:picLocks noChangeAspect="1" noChangeArrowheads="1"/>
          </p:cNvPicPr>
          <p:nvPr/>
        </p:nvPicPr>
        <p:blipFill>
          <a:blip r:embed="rId3"/>
          <a:srcRect/>
          <a:stretch>
            <a:fillRect/>
          </a:stretch>
        </p:blipFill>
        <p:spPr bwMode="auto">
          <a:xfrm>
            <a:off x="4500563" y="3286125"/>
            <a:ext cx="1219200" cy="817563"/>
          </a:xfrm>
          <a:prstGeom prst="rect">
            <a:avLst/>
          </a:prstGeom>
          <a:noFill/>
          <a:ln w="9525">
            <a:noFill/>
            <a:miter lim="800000"/>
            <a:headEnd/>
            <a:tailEnd/>
          </a:ln>
        </p:spPr>
      </p:pic>
      <p:pic>
        <p:nvPicPr>
          <p:cNvPr id="28677" name="Picture 4" descr="C:\Users\Johan\Pictures\Schaafwonde.jpg"/>
          <p:cNvPicPr>
            <a:picLocks noChangeAspect="1" noChangeArrowheads="1"/>
          </p:cNvPicPr>
          <p:nvPr/>
        </p:nvPicPr>
        <p:blipFill>
          <a:blip r:embed="rId4"/>
          <a:srcRect/>
          <a:stretch>
            <a:fillRect/>
          </a:stretch>
        </p:blipFill>
        <p:spPr bwMode="auto">
          <a:xfrm>
            <a:off x="4429125" y="1357313"/>
            <a:ext cx="1143000" cy="828675"/>
          </a:xfrm>
          <a:prstGeom prst="rect">
            <a:avLst/>
          </a:prstGeom>
          <a:noFill/>
          <a:ln w="9525">
            <a:noFill/>
            <a:miter lim="800000"/>
            <a:headEnd/>
            <a:tailEnd/>
          </a:ln>
        </p:spPr>
      </p:pic>
      <p:pic>
        <p:nvPicPr>
          <p:cNvPr id="28678" name="Picture 5" descr="C:\Users\Johan\Pictures\Vreemd%20voorwerp.jpg"/>
          <p:cNvPicPr>
            <a:picLocks noChangeAspect="1" noChangeArrowheads="1"/>
          </p:cNvPicPr>
          <p:nvPr/>
        </p:nvPicPr>
        <p:blipFill>
          <a:blip r:embed="rId5"/>
          <a:srcRect/>
          <a:stretch>
            <a:fillRect/>
          </a:stretch>
        </p:blipFill>
        <p:spPr bwMode="auto">
          <a:xfrm>
            <a:off x="785813" y="3714750"/>
            <a:ext cx="3281362"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sz="2700" u="sng"/>
              <a:t>De restletsels na een ernstige vergiftiging kunnen zijn:</a:t>
            </a:r>
          </a:p>
          <a:p>
            <a:pPr>
              <a:lnSpc>
                <a:spcPct val="90000"/>
              </a:lnSpc>
            </a:pPr>
            <a:r>
              <a:rPr lang="nl-BE" sz="2700"/>
              <a:t>Gezichtsstoornissen, blindheid (definitief verlies van het gezichtsvermogen)</a:t>
            </a:r>
          </a:p>
          <a:p>
            <a:pPr>
              <a:lnSpc>
                <a:spcPct val="90000"/>
              </a:lnSpc>
            </a:pPr>
            <a:r>
              <a:rPr lang="nl-BE" sz="2700"/>
              <a:t>Andere neurologische stoornissen</a:t>
            </a:r>
          </a:p>
          <a:p>
            <a:pPr>
              <a:lnSpc>
                <a:spcPct val="90000"/>
              </a:lnSpc>
            </a:pPr>
            <a:r>
              <a:rPr lang="nl-BE" sz="2700"/>
              <a:t>Het is mogelijk dat het slachtoffer van een methanolvergiftiging hieraan overlijdt.</a:t>
            </a:r>
          </a:p>
          <a:p>
            <a:pPr>
              <a:lnSpc>
                <a:spcPct val="90000"/>
              </a:lnSpc>
            </a:pPr>
            <a:r>
              <a:rPr lang="nl-BE" sz="2700"/>
              <a:t>Methanol is dus erg gevaarlijk. </a:t>
            </a:r>
            <a:r>
              <a:rPr lang="nl-BE" sz="2700" b="1"/>
              <a:t>Iemand die methanol ingenomen heeft moet zo vlug mogelijk naar het ziekenhuis gebracht worden</a:t>
            </a:r>
            <a:r>
              <a:rPr lang="nl-BE" sz="2700"/>
              <a:t>. Een bloedname kan helpen om de ernst van de vergiftiging in te schatten. Indien nodig, kan een antigif toegediend worden.</a:t>
            </a:r>
          </a:p>
          <a:p>
            <a:pPr>
              <a:lnSpc>
                <a:spcPct val="90000"/>
              </a:lnSpc>
            </a:pPr>
            <a:endParaRPr lang="nl-BE" sz="270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el 1"/>
          <p:cNvSpPr>
            <a:spLocks noGrp="1"/>
          </p:cNvSpPr>
          <p:nvPr>
            <p:ph type="title" idx="4294967295"/>
          </p:nvPr>
        </p:nvSpPr>
        <p:spPr/>
        <p:txBody>
          <a:bodyPr/>
          <a:lstStyle/>
          <a:p>
            <a:r>
              <a:rPr lang="nl-BE"/>
              <a:t>Ontstoppers</a:t>
            </a:r>
          </a:p>
        </p:txBody>
      </p:sp>
      <p:sp>
        <p:nvSpPr>
          <p:cNvPr id="3" name="Tijdelijke aanduiding voor inhoud 2"/>
          <p:cNvSpPr>
            <a:spLocks noGrp="1"/>
          </p:cNvSpPr>
          <p:nvPr>
            <p:ph idx="4294967295"/>
          </p:nvPr>
        </p:nvSpPr>
        <p:spPr/>
        <p:txBody>
          <a:bodyPr>
            <a:normAutofit/>
          </a:bodyPr>
          <a:lstStyle/>
          <a:p>
            <a:pPr>
              <a:lnSpc>
                <a:spcPct val="80000"/>
              </a:lnSpc>
            </a:pPr>
            <a:r>
              <a:rPr lang="nl-BE" sz="1500"/>
              <a:t>Ontstoppers zijn </a:t>
            </a:r>
            <a:r>
              <a:rPr lang="nl-BE" sz="1500" b="1"/>
              <a:t>bijtende producten</a:t>
            </a:r>
            <a:r>
              <a:rPr lang="nl-BE" sz="1500"/>
              <a:t>: zij veroorzaken ernstige brandwonden bij contact met de huid of de ogen. </a:t>
            </a:r>
            <a:br>
              <a:rPr lang="nl-BE" sz="1500"/>
            </a:br>
            <a:r>
              <a:rPr lang="nl-BE" sz="1500" b="1"/>
              <a:t>Spoelen met water is altijd aangewezen</a:t>
            </a:r>
            <a:r>
              <a:rPr lang="nl-BE" sz="1500"/>
              <a:t>, ook bij brandwonden met zwavelzuur. </a:t>
            </a:r>
            <a:br>
              <a:rPr lang="nl-BE" sz="1500"/>
            </a:br>
            <a:r>
              <a:rPr lang="nl-BE" sz="1500"/>
              <a:t>Een brandwonde kan nog evolueren tijdens de twee dagen die volgen op het huidcontact. Nazicht door een arts zal dus meerdere malen moeten gebeuren. </a:t>
            </a:r>
          </a:p>
          <a:p>
            <a:pPr>
              <a:lnSpc>
                <a:spcPct val="80000"/>
              </a:lnSpc>
            </a:pPr>
            <a:r>
              <a:rPr lang="nl-BE" sz="1500"/>
              <a:t> </a:t>
            </a:r>
          </a:p>
          <a:p>
            <a:pPr>
              <a:lnSpc>
                <a:spcPct val="80000"/>
              </a:lnSpc>
            </a:pPr>
            <a:r>
              <a:rPr lang="nl-BE" sz="1500"/>
              <a:t>Ontstoppers bevatten meestal bijtende soda; de meest gekende is DESTOP®. Andere ontstoppers, met de vermelding “voor professioneel gebruik”, bevatten geconcentreerd zwavelzuur. Ontstoppers zijn </a:t>
            </a:r>
            <a:r>
              <a:rPr lang="nl-BE" sz="1500" b="1"/>
              <a:t>bijtende</a:t>
            </a:r>
            <a:r>
              <a:rPr lang="nl-BE" sz="1500"/>
              <a:t> producten: zij veroorzaken ernstige brandwonden bij contact met de huid of de ogen. Bij inname veroorzaken zij inwendige brandwonden ter hoogte van de mond en het spijsverteringskanaal.</a:t>
            </a:r>
          </a:p>
          <a:p>
            <a:pPr>
              <a:lnSpc>
                <a:spcPct val="80000"/>
              </a:lnSpc>
            </a:pPr>
            <a:r>
              <a:rPr lang="nl-BE" sz="1500" b="1">
                <a:hlinkClick r:id="rId2" action="ppaction://hlinkfile"/>
              </a:rPr>
              <a:t>Het etiket lezen</a:t>
            </a:r>
            <a:endParaRPr lang="nl-BE" sz="1500" b="1"/>
          </a:p>
          <a:p>
            <a:pPr>
              <a:lnSpc>
                <a:spcPct val="80000"/>
              </a:lnSpc>
            </a:pPr>
            <a:r>
              <a:rPr lang="nl-BE" sz="1500"/>
              <a:t>Het risico op brandwonden wordt aangeduid op het etiket door:</a:t>
            </a:r>
          </a:p>
          <a:p>
            <a:pPr>
              <a:lnSpc>
                <a:spcPct val="80000"/>
              </a:lnSpc>
            </a:pPr>
            <a:r>
              <a:rPr lang="nl-BE" sz="1500"/>
              <a:t> </a:t>
            </a:r>
          </a:p>
          <a:p>
            <a:pPr>
              <a:lnSpc>
                <a:spcPct val="80000"/>
              </a:lnSpc>
            </a:pPr>
            <a:r>
              <a:rPr lang="nl-BE" sz="1500"/>
              <a:t>Een gevarenpictogram in het zwart op een oranje achtergrond</a:t>
            </a:r>
          </a:p>
          <a:p>
            <a:pPr>
              <a:lnSpc>
                <a:spcPct val="80000"/>
              </a:lnSpc>
            </a:pPr>
            <a:r>
              <a:rPr lang="nl-BE" sz="1500"/>
              <a:t>De vermelding  “C: bijtend, corrosief”</a:t>
            </a:r>
          </a:p>
          <a:p>
            <a:pPr>
              <a:lnSpc>
                <a:spcPct val="80000"/>
              </a:lnSpc>
            </a:pPr>
            <a:r>
              <a:rPr lang="nl-BE" sz="1500"/>
              <a:t>De risico-zin R35: veroorzaakt ernstige brandwonden</a:t>
            </a:r>
          </a:p>
          <a:p>
            <a:pPr>
              <a:lnSpc>
                <a:spcPct val="80000"/>
              </a:lnSpc>
            </a:pPr>
            <a:r>
              <a:rPr lang="nl-BE" sz="1500"/>
              <a:t>Een reeks S-zinnen met voorzorgsmaatregelen bij het gebruik van het product</a:t>
            </a:r>
          </a:p>
          <a:p>
            <a:pPr>
              <a:lnSpc>
                <a:spcPct val="80000"/>
              </a:lnSpc>
            </a:pPr>
            <a:endParaRPr lang="nl-BE" sz="1500"/>
          </a:p>
        </p:txBody>
      </p:sp>
      <p:pic>
        <p:nvPicPr>
          <p:cNvPr id="216067" name="Picture 3" descr="C:\Users\Johan\Pictures\corrosif.gif"/>
          <p:cNvPicPr>
            <a:picLocks noChangeAspect="1" noChangeArrowheads="1"/>
          </p:cNvPicPr>
          <p:nvPr/>
        </p:nvPicPr>
        <p:blipFill>
          <a:blip r:embed="rId3"/>
          <a:srcRect/>
          <a:stretch>
            <a:fillRect/>
          </a:stretch>
        </p:blipFill>
        <p:spPr bwMode="auto">
          <a:xfrm>
            <a:off x="7643813" y="4857750"/>
            <a:ext cx="47625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el 1"/>
          <p:cNvSpPr>
            <a:spLocks noGrp="1"/>
          </p:cNvSpPr>
          <p:nvPr>
            <p:ph type="title" idx="4294967295"/>
          </p:nvPr>
        </p:nvSpPr>
        <p:spPr/>
        <p:txBody>
          <a:bodyPr/>
          <a:lstStyle/>
          <a:p>
            <a:endParaRPr lang="nl-NL"/>
          </a:p>
        </p:txBody>
      </p:sp>
      <p:pic>
        <p:nvPicPr>
          <p:cNvPr id="217090" name="Picture 2" descr="C:\Users\Johan\Pictures\corrosif.gif"/>
          <p:cNvPicPr>
            <a:picLocks noGrp="1" noChangeAspect="1" noChangeArrowheads="1"/>
          </p:cNvPicPr>
          <p:nvPr>
            <p:ph idx="4294967295"/>
          </p:nvPr>
        </p:nvPicPr>
        <p:blipFill>
          <a:blip r:embed="rId2"/>
          <a:srcRect/>
          <a:stretch>
            <a:fillRect/>
          </a:stretch>
        </p:blipFill>
        <p:spPr>
          <a:xfrm>
            <a:off x="3143250" y="2722563"/>
            <a:ext cx="1714500" cy="1455737"/>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p:txBody>
          <a:bodyPr>
            <a:normAutofit/>
          </a:bodyPr>
          <a:lstStyle/>
          <a:p>
            <a:pPr>
              <a:lnSpc>
                <a:spcPct val="80000"/>
              </a:lnSpc>
            </a:pPr>
            <a:endParaRPr lang="nl-BE" sz="1800"/>
          </a:p>
          <a:p>
            <a:pPr>
              <a:lnSpc>
                <a:spcPct val="80000"/>
              </a:lnSpc>
            </a:pPr>
            <a:r>
              <a:rPr lang="nl-BE" sz="1800" b="1"/>
              <a:t>Bij ongevallen</a:t>
            </a:r>
          </a:p>
          <a:p>
            <a:pPr>
              <a:lnSpc>
                <a:spcPct val="80000"/>
              </a:lnSpc>
            </a:pPr>
            <a:r>
              <a:rPr lang="nl-BE" sz="1800" u="sng"/>
              <a:t>Contact met de huid</a:t>
            </a:r>
            <a:endParaRPr lang="nl-BE" sz="1800"/>
          </a:p>
          <a:p>
            <a:pPr>
              <a:lnSpc>
                <a:spcPct val="80000"/>
              </a:lnSpc>
            </a:pPr>
            <a:r>
              <a:rPr lang="nl-BE" sz="1800"/>
              <a:t>Spoel overvloedig met stromend water, liefst onder de douche, gedurende een </a:t>
            </a:r>
            <a:r>
              <a:rPr lang="nl-BE" sz="1800" b="1"/>
              <a:t>half uur</a:t>
            </a:r>
            <a:r>
              <a:rPr lang="nl-BE" sz="1800"/>
              <a:t>.</a:t>
            </a:r>
          </a:p>
          <a:p>
            <a:pPr>
              <a:lnSpc>
                <a:spcPct val="80000"/>
              </a:lnSpc>
            </a:pPr>
            <a:r>
              <a:rPr lang="nl-BE" sz="1800"/>
              <a:t>Verwijder besmette kleding (en vermijd hierbij nogmaals met het product in contact te komen)</a:t>
            </a:r>
          </a:p>
          <a:p>
            <a:pPr>
              <a:lnSpc>
                <a:spcPct val="80000"/>
              </a:lnSpc>
            </a:pPr>
            <a:r>
              <a:rPr lang="nl-BE" sz="1800"/>
              <a:t>Verwijder sieraden (ringen, uurwerken…)</a:t>
            </a:r>
          </a:p>
          <a:p>
            <a:pPr>
              <a:lnSpc>
                <a:spcPct val="80000"/>
              </a:lnSpc>
            </a:pPr>
            <a:r>
              <a:rPr lang="nl-BE" sz="1800"/>
              <a:t>Raadpleeg onmiddellijk een arts</a:t>
            </a:r>
          </a:p>
          <a:p>
            <a:pPr>
              <a:lnSpc>
                <a:spcPct val="80000"/>
              </a:lnSpc>
            </a:pPr>
            <a:r>
              <a:rPr lang="nl-BE" sz="1800" u="sng"/>
              <a:t>Contact met de ogen</a:t>
            </a:r>
            <a:endParaRPr lang="nl-BE" sz="1800"/>
          </a:p>
          <a:p>
            <a:pPr>
              <a:lnSpc>
                <a:spcPct val="80000"/>
              </a:lnSpc>
            </a:pPr>
            <a:r>
              <a:rPr lang="nl-BE" sz="1800"/>
              <a:t>Spoel gedurende 15 tot 30 minuten onder stromend water terwijl de oogleden goed opengesperd gehouden worden. Houd het aangetaste oog onderaan.</a:t>
            </a:r>
          </a:p>
          <a:p>
            <a:pPr>
              <a:lnSpc>
                <a:spcPct val="80000"/>
              </a:lnSpc>
            </a:pPr>
            <a:r>
              <a:rPr lang="nl-BE" sz="1800"/>
              <a:t>Verwijder indien mogelijk contactlenzen</a:t>
            </a:r>
          </a:p>
          <a:p>
            <a:pPr>
              <a:lnSpc>
                <a:spcPct val="80000"/>
              </a:lnSpc>
            </a:pPr>
            <a:r>
              <a:rPr lang="nl-BE" sz="1800"/>
              <a:t>Controleer de spoeltijd op een uurwerk</a:t>
            </a:r>
          </a:p>
          <a:p>
            <a:pPr>
              <a:lnSpc>
                <a:spcPct val="80000"/>
              </a:lnSpc>
            </a:pPr>
            <a:r>
              <a:rPr lang="nl-BE" sz="1800"/>
              <a:t>Raadpleeg een oogarts</a:t>
            </a:r>
          </a:p>
          <a:p>
            <a:pPr>
              <a:lnSpc>
                <a:spcPct val="80000"/>
              </a:lnSpc>
            </a:pPr>
            <a:endParaRPr lang="nl-BE" sz="18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a:xfrm>
            <a:off x="457200" y="214313"/>
            <a:ext cx="8229600" cy="5911850"/>
          </a:xfrm>
        </p:spPr>
        <p:txBody>
          <a:bodyPr>
            <a:normAutofit/>
          </a:bodyPr>
          <a:lstStyle/>
          <a:p>
            <a:pPr>
              <a:lnSpc>
                <a:spcPct val="80000"/>
              </a:lnSpc>
            </a:pPr>
            <a:r>
              <a:rPr lang="nl-BE" sz="1300" u="sng"/>
              <a:t>Inname</a:t>
            </a:r>
            <a:endParaRPr lang="nl-BE" sz="1300"/>
          </a:p>
          <a:p>
            <a:pPr>
              <a:lnSpc>
                <a:spcPct val="80000"/>
              </a:lnSpc>
            </a:pPr>
            <a:r>
              <a:rPr lang="nl-BE" sz="1300"/>
              <a:t>Niet doen braken! </a:t>
            </a:r>
          </a:p>
          <a:p>
            <a:pPr>
              <a:lnSpc>
                <a:spcPct val="80000"/>
              </a:lnSpc>
            </a:pPr>
            <a:r>
              <a:rPr lang="nl-BE" sz="1300" b="1"/>
              <a:t>Bel de 100</a:t>
            </a:r>
            <a:r>
              <a:rPr lang="nl-BE" sz="1300"/>
              <a:t> om een zieken wagen, een dringende hospitalisatie is aangewezen.</a:t>
            </a:r>
          </a:p>
          <a:p>
            <a:pPr>
              <a:lnSpc>
                <a:spcPct val="80000"/>
              </a:lnSpc>
            </a:pPr>
            <a:r>
              <a:rPr lang="nl-BE" sz="1300"/>
              <a:t>Als het slachtoffer in staat is te slikken mag u een glas water aanbieden.</a:t>
            </a:r>
          </a:p>
          <a:p>
            <a:pPr>
              <a:lnSpc>
                <a:spcPct val="80000"/>
              </a:lnSpc>
            </a:pPr>
            <a:endParaRPr lang="nl-BE" sz="1300"/>
          </a:p>
          <a:p>
            <a:pPr>
              <a:lnSpc>
                <a:spcPct val="80000"/>
              </a:lnSpc>
            </a:pPr>
            <a:r>
              <a:rPr lang="nl-BE" sz="1300" b="1"/>
              <a:t>Ongevallen voorkomen</a:t>
            </a:r>
          </a:p>
          <a:p>
            <a:pPr>
              <a:lnSpc>
                <a:spcPct val="80000"/>
              </a:lnSpc>
            </a:pPr>
            <a:endParaRPr lang="nl-BE" sz="1300" b="1"/>
          </a:p>
          <a:p>
            <a:pPr>
              <a:lnSpc>
                <a:spcPct val="80000"/>
              </a:lnSpc>
            </a:pPr>
            <a:r>
              <a:rPr lang="nl-BE" sz="1300" b="1"/>
              <a:t>Het gaat om zeer gevaarlijke preparaten</a:t>
            </a:r>
            <a:r>
              <a:rPr lang="nl-BE" sz="1300"/>
              <a:t>. Hun gebruik moet zo veel mogelijk vermeden worden. </a:t>
            </a:r>
          </a:p>
          <a:p>
            <a:pPr>
              <a:lnSpc>
                <a:spcPct val="80000"/>
              </a:lnSpc>
            </a:pPr>
            <a:r>
              <a:rPr lang="nl-BE" sz="1300"/>
              <a:t>Men moet de voorkeur geven aan andere manieren, hoofdzakelijk mechanische (rubberen zuignap…), om de leidingen te ontstoppen. Om de vorming van een prop te voorkomen bestaan er niet bijtende producten op basis van enzymen.</a:t>
            </a:r>
          </a:p>
          <a:p>
            <a:pPr>
              <a:lnSpc>
                <a:spcPct val="80000"/>
              </a:lnSpc>
            </a:pPr>
            <a:r>
              <a:rPr lang="nl-BE" sz="1300"/>
              <a:t>Gebruik deze producten nooit in het bijzijn van kinderen</a:t>
            </a:r>
          </a:p>
          <a:p>
            <a:pPr>
              <a:lnSpc>
                <a:spcPct val="80000"/>
              </a:lnSpc>
            </a:pPr>
            <a:r>
              <a:rPr lang="nl-BE" sz="1300"/>
              <a:t>Draag handschoenen en een beschermende bril</a:t>
            </a:r>
          </a:p>
          <a:p>
            <a:pPr>
              <a:lnSpc>
                <a:spcPct val="80000"/>
              </a:lnSpc>
            </a:pPr>
            <a:r>
              <a:rPr lang="nl-BE" sz="1300"/>
              <a:t>Maak de plaats waar het product gebruikt werd ontoegankelijk (bij voorbeeld de WC deur op slot doen)</a:t>
            </a:r>
          </a:p>
          <a:p>
            <a:pPr>
              <a:lnSpc>
                <a:spcPct val="80000"/>
              </a:lnSpc>
            </a:pPr>
            <a:r>
              <a:rPr lang="nl-BE" sz="1300"/>
              <a:t>Verwittig de huisgenoten, en ook de loodgieter, dat een bijtend product in de leiding gegoten werd. Zo vermijdt u dat een volgende persoon er een ander product bijgiet of probeert de leiding mechanisch te ontstoppen zonder voorzorgen.</a:t>
            </a:r>
          </a:p>
          <a:p>
            <a:pPr>
              <a:lnSpc>
                <a:spcPct val="80000"/>
              </a:lnSpc>
            </a:pPr>
            <a:r>
              <a:rPr lang="nl-BE" sz="1300"/>
              <a:t>Giet een bijtende ontstopper nooit over in een andere recipiënt, noch tijdens het gebruik noch om te bewaren.</a:t>
            </a:r>
          </a:p>
          <a:p>
            <a:pPr>
              <a:lnSpc>
                <a:spcPct val="80000"/>
              </a:lnSpc>
            </a:pPr>
            <a:r>
              <a:rPr lang="nl-BE" sz="1300"/>
              <a:t>Voeg geen andere producten toe na een mislukte poging tot ontstoppen : Het toevoegen van bleekwater veroorzaakt zeer irriterende dampen</a:t>
            </a:r>
          </a:p>
          <a:p>
            <a:pPr>
              <a:lnSpc>
                <a:spcPct val="80000"/>
              </a:lnSpc>
            </a:pPr>
            <a:r>
              <a:rPr lang="nl-BE" sz="1300"/>
              <a:t>Het toevoegen van een zuur bij een base veroorzaakt een warmteontwikkeling met het risico op spatten en zelfs het springen van de leidingen</a:t>
            </a:r>
          </a:p>
          <a:p>
            <a:pPr>
              <a:lnSpc>
                <a:spcPct val="80000"/>
              </a:lnSpc>
            </a:pPr>
            <a:r>
              <a:rPr lang="nl-BE" sz="1300"/>
              <a:t>Spoel na het ontstoppen goed na : restjes ontstopper in een wasbak of bad kunnen ook nog brandwonden veroorzaken.</a:t>
            </a:r>
          </a:p>
          <a:p>
            <a:pPr>
              <a:lnSpc>
                <a:spcPct val="80000"/>
              </a:lnSpc>
            </a:pPr>
            <a:r>
              <a:rPr lang="nl-BE" sz="1300"/>
              <a:t>Spoel de lege verpakking uit, zet de dop er terug op en doe ze weg : enkele resterende druppeltjes kunnen brandwonden veroorzaken</a:t>
            </a:r>
          </a:p>
          <a:p>
            <a:pPr>
              <a:lnSpc>
                <a:spcPct val="80000"/>
              </a:lnSpc>
            </a:pPr>
            <a:r>
              <a:rPr lang="nl-BE" sz="1300"/>
              <a:t>Bewaar thuis geen bijtende ontstoppers als er kinderen in huis zijn of bewaar ze achter slot en grendel.</a:t>
            </a:r>
          </a:p>
          <a:p>
            <a:pPr>
              <a:lnSpc>
                <a:spcPct val="80000"/>
              </a:lnSpc>
            </a:pPr>
            <a:r>
              <a:rPr lang="nl-BE" sz="1300"/>
              <a:t> </a:t>
            </a:r>
          </a:p>
          <a:p>
            <a:pPr>
              <a:lnSpc>
                <a:spcPct val="80000"/>
              </a:lnSpc>
            </a:pPr>
            <a:endParaRPr lang="nl-BE" sz="13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a:xfrm>
            <a:off x="457200" y="214313"/>
            <a:ext cx="8229600" cy="5911850"/>
          </a:xfrm>
        </p:spPr>
        <p:txBody>
          <a:bodyPr>
            <a:normAutofit/>
          </a:bodyPr>
          <a:lstStyle/>
          <a:p>
            <a:pPr>
              <a:lnSpc>
                <a:spcPct val="80000"/>
              </a:lnSpc>
            </a:pPr>
            <a:r>
              <a:rPr lang="nl-BE" sz="1100" b="1"/>
              <a:t>Knoopbatterijen</a:t>
            </a:r>
          </a:p>
          <a:p>
            <a:pPr>
              <a:lnSpc>
                <a:spcPct val="80000"/>
              </a:lnSpc>
            </a:pPr>
            <a:r>
              <a:rPr lang="nl-BE" sz="1100"/>
              <a:t>Welke maatregelen zijn nodig na het inslikken van een knoopbatterij of wanneer die in de neus of de oren gestopt wordt.</a:t>
            </a:r>
          </a:p>
          <a:p>
            <a:pPr>
              <a:lnSpc>
                <a:spcPct val="80000"/>
              </a:lnSpc>
            </a:pPr>
            <a:r>
              <a:rPr lang="nl-BE" sz="1100"/>
              <a:t>Let er bij de aankoop van speelgoed op dat de batterijhouder alleen kan geopend worden met behulp van een schroevendraaier of een muntstuk. </a:t>
            </a:r>
            <a:br>
              <a:rPr lang="nl-BE" sz="1100"/>
            </a:br>
            <a:r>
              <a:rPr lang="nl-BE" sz="1100"/>
              <a:t> </a:t>
            </a:r>
          </a:p>
          <a:p>
            <a:pPr>
              <a:lnSpc>
                <a:spcPct val="80000"/>
              </a:lnSpc>
            </a:pPr>
            <a:r>
              <a:rPr lang="nl-BE" sz="1100"/>
              <a:t> </a:t>
            </a:r>
          </a:p>
          <a:p>
            <a:pPr>
              <a:lnSpc>
                <a:spcPct val="80000"/>
              </a:lnSpc>
            </a:pPr>
            <a:r>
              <a:rPr lang="nl-BE" sz="1100"/>
              <a:t>  </a:t>
            </a:r>
          </a:p>
          <a:p>
            <a:pPr>
              <a:lnSpc>
                <a:spcPct val="80000"/>
              </a:lnSpc>
            </a:pPr>
            <a:r>
              <a:rPr lang="nl-BE" sz="1100"/>
              <a:t> </a:t>
            </a:r>
          </a:p>
          <a:p>
            <a:pPr>
              <a:lnSpc>
                <a:spcPct val="80000"/>
              </a:lnSpc>
            </a:pPr>
            <a:r>
              <a:rPr lang="nl-BE" sz="1100"/>
              <a:t>Het Antigifcentrum krijgt vaak oproepen voor kinderen die knoopbatterijen hebben </a:t>
            </a:r>
            <a:r>
              <a:rPr lang="nl-BE" sz="1100" b="1"/>
              <a:t>ingeslikt</a:t>
            </a:r>
            <a:r>
              <a:rPr lang="nl-BE" sz="1100"/>
              <a:t>. </a:t>
            </a:r>
          </a:p>
          <a:p>
            <a:pPr>
              <a:lnSpc>
                <a:spcPct val="80000"/>
              </a:lnSpc>
            </a:pPr>
            <a:r>
              <a:rPr lang="nl-BE" sz="1100"/>
              <a:t>In de meeste gevallen geeft dit geen enkel probleem. Toch moet men nagaan of de batterij niet blijft steken in de slokdarm. </a:t>
            </a:r>
          </a:p>
          <a:p>
            <a:pPr>
              <a:lnSpc>
                <a:spcPct val="80000"/>
              </a:lnSpc>
            </a:pPr>
            <a:r>
              <a:rPr lang="nl-BE" sz="1100"/>
              <a:t> </a:t>
            </a:r>
          </a:p>
          <a:p>
            <a:pPr>
              <a:lnSpc>
                <a:spcPct val="80000"/>
              </a:lnSpc>
            </a:pPr>
            <a:r>
              <a:rPr lang="nl-BE" sz="1100"/>
              <a:t> </a:t>
            </a:r>
          </a:p>
          <a:p>
            <a:pPr>
              <a:lnSpc>
                <a:spcPct val="80000"/>
              </a:lnSpc>
            </a:pPr>
            <a:r>
              <a:rPr lang="nl-BE" sz="1100"/>
              <a:t>Met een radiografie van de thorax kan men nagaan waar de batterij zich bevindt.</a:t>
            </a:r>
          </a:p>
          <a:p>
            <a:pPr>
              <a:lnSpc>
                <a:spcPct val="80000"/>
              </a:lnSpc>
            </a:pPr>
            <a:r>
              <a:rPr lang="nl-BE" sz="1100"/>
              <a:t>Als de batterij nog in de slokdarm zit, moet ze zo vlug mogelijke verwijderd worden.</a:t>
            </a:r>
          </a:p>
          <a:p>
            <a:pPr>
              <a:lnSpc>
                <a:spcPct val="80000"/>
              </a:lnSpc>
            </a:pPr>
            <a:r>
              <a:rPr lang="nl-BE" sz="1100"/>
              <a:t>Als de batterij in de maag zit, kan men rustig afwachten tot de batterij via de stoelgang wordt uitgescheiden. In de meeste gevallen gebeurt dit binnen de 4 tot 5 dagen.</a:t>
            </a:r>
          </a:p>
          <a:p>
            <a:pPr>
              <a:lnSpc>
                <a:spcPct val="80000"/>
              </a:lnSpc>
            </a:pPr>
            <a:r>
              <a:rPr lang="nl-BE" sz="1100"/>
              <a:t>Als de batterij niet wordt uitgescheiden, moet een tweede radiografie genomen worden.</a:t>
            </a:r>
          </a:p>
          <a:p>
            <a:pPr>
              <a:lnSpc>
                <a:spcPct val="80000"/>
              </a:lnSpc>
            </a:pPr>
            <a:r>
              <a:rPr lang="nl-BE" sz="1100"/>
              <a:t>Zit de batterij in de darmen, dan zal de arts een vezelrijk dieet en/of een laxerend middel voorschrijven om de eliminatie te bespoedigen. </a:t>
            </a:r>
          </a:p>
          <a:p>
            <a:pPr>
              <a:lnSpc>
                <a:spcPct val="80000"/>
              </a:lnSpc>
            </a:pPr>
            <a:r>
              <a:rPr lang="nl-BE" sz="1100"/>
              <a:t>Zit de batterij nog steeds in de maag, dan zal ze moeten verwijderd worden.</a:t>
            </a:r>
          </a:p>
          <a:p>
            <a:pPr>
              <a:lnSpc>
                <a:spcPct val="80000"/>
              </a:lnSpc>
            </a:pPr>
            <a:r>
              <a:rPr lang="nl-BE" sz="1100"/>
              <a:t> </a:t>
            </a:r>
          </a:p>
          <a:p>
            <a:pPr>
              <a:lnSpc>
                <a:spcPct val="80000"/>
              </a:lnSpc>
            </a:pPr>
            <a:r>
              <a:rPr lang="nl-BE" sz="1100"/>
              <a:t>Indien het kind in de dagen na het doorslikken van een knoopbatterij lastig is, weigert te eten, braakt, buikpijn heeft of moeilijk kan slikken, dan moet het nagezien worden door een arts.</a:t>
            </a:r>
          </a:p>
          <a:p>
            <a:pPr>
              <a:lnSpc>
                <a:spcPct val="80000"/>
              </a:lnSpc>
            </a:pPr>
            <a:r>
              <a:rPr lang="nl-BE" sz="1100"/>
              <a:t>Soms steken kinderen batterijtjes in de </a:t>
            </a:r>
            <a:r>
              <a:rPr lang="nl-BE" sz="1100" b="1"/>
              <a:t>neus</a:t>
            </a:r>
            <a:r>
              <a:rPr lang="nl-BE" sz="1100"/>
              <a:t> of de </a:t>
            </a:r>
            <a:r>
              <a:rPr lang="nl-BE" sz="1100" b="1"/>
              <a:t>gehoorgang</a:t>
            </a:r>
            <a:r>
              <a:rPr lang="nl-BE" sz="1100"/>
              <a:t>. Deze batterijtjes moeten snel verwijderd worden, zoniet veroorzaken zij lokale weefselbeschadiging. Bij twijfel is het best om zo vlug mogelijk een arts te raadplegen (bij voorkeur een neus-, keel- en oorarts). </a:t>
            </a:r>
          </a:p>
          <a:p>
            <a:pPr>
              <a:lnSpc>
                <a:spcPct val="80000"/>
              </a:lnSpc>
            </a:pPr>
            <a:r>
              <a:rPr lang="nl-BE" sz="1100" b="1"/>
              <a:t>Preventie</a:t>
            </a:r>
            <a:r>
              <a:rPr lang="nl-BE" sz="1100"/>
              <a:t> is belangrijk :</a:t>
            </a:r>
          </a:p>
          <a:p>
            <a:pPr>
              <a:lnSpc>
                <a:spcPct val="80000"/>
              </a:lnSpc>
            </a:pPr>
            <a:r>
              <a:rPr lang="nl-BE" sz="1100"/>
              <a:t>Breng gebruikte batterijtjes regelmatig naar een inzamelpunt.</a:t>
            </a:r>
          </a:p>
          <a:p>
            <a:pPr>
              <a:lnSpc>
                <a:spcPct val="80000"/>
              </a:lnSpc>
            </a:pPr>
            <a:r>
              <a:rPr lang="nl-BE" sz="1100"/>
              <a:t>Let er bij de aankoop van speelgoed op dat de batterijhouder alleen kan geopend worden met behulp van een schroevendraaier of een muntstuk.</a:t>
            </a:r>
          </a:p>
          <a:p>
            <a:pPr>
              <a:lnSpc>
                <a:spcPct val="80000"/>
              </a:lnSpc>
            </a:pPr>
            <a:r>
              <a:rPr lang="nl-BE" sz="1100"/>
              <a:t>Let vooral bij het vervangen van de batterijtjes op dat de kinderen ze niet binnen handbereik krijgen.</a:t>
            </a:r>
            <a:br>
              <a:rPr lang="nl-BE" sz="1100"/>
            </a:br>
            <a:endParaRPr lang="nl-BE" sz="1100"/>
          </a:p>
          <a:p>
            <a:pPr>
              <a:lnSpc>
                <a:spcPct val="80000"/>
              </a:lnSpc>
            </a:pPr>
            <a:r>
              <a:rPr lang="nl-BE" sz="800"/>
              <a:t/>
            </a:r>
            <a:br>
              <a:rPr lang="nl-BE" sz="800"/>
            </a:br>
            <a:endParaRPr lang="nl-BE" sz="800"/>
          </a:p>
          <a:p>
            <a:pPr>
              <a:lnSpc>
                <a:spcPct val="80000"/>
              </a:lnSpc>
            </a:pPr>
            <a:endParaRPr lang="nl-BE" sz="8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el 1"/>
          <p:cNvSpPr>
            <a:spLocks noGrp="1"/>
          </p:cNvSpPr>
          <p:nvPr>
            <p:ph type="title" idx="4294967295"/>
          </p:nvPr>
        </p:nvSpPr>
        <p:spPr/>
        <p:txBody>
          <a:bodyPr/>
          <a:lstStyle/>
          <a:p>
            <a:r>
              <a:rPr lang="nl-BE"/>
              <a:t>vergiftiging</a:t>
            </a:r>
          </a:p>
        </p:txBody>
      </p:sp>
      <p:sp>
        <p:nvSpPr>
          <p:cNvPr id="221186" name="Tijdelijke aanduiding voor inhoud 2"/>
          <p:cNvSpPr>
            <a:spLocks noGrp="1"/>
          </p:cNvSpPr>
          <p:nvPr>
            <p:ph idx="4294967295"/>
          </p:nvPr>
        </p:nvSpPr>
        <p:spPr>
          <a:xfrm>
            <a:off x="357188" y="1785938"/>
            <a:ext cx="8229600" cy="4525962"/>
          </a:xfrm>
        </p:spPr>
        <p:txBody>
          <a:bodyPr/>
          <a:lstStyle/>
          <a:p>
            <a:pPr>
              <a:buFontTx/>
              <a:buNone/>
            </a:pPr>
            <a:r>
              <a:rPr lang="nl-BE"/>
              <a:t>Preventie</a:t>
            </a:r>
          </a:p>
          <a:p>
            <a:pPr>
              <a:buFontTx/>
              <a:buNone/>
            </a:pPr>
            <a:endParaRPr lang="nl-BE"/>
          </a:p>
          <a:p>
            <a:pPr>
              <a:buFontTx/>
              <a:buNone/>
            </a:pPr>
            <a:r>
              <a:rPr lang="nl-BE"/>
              <a:t>Wat kunnen we doen om een vergiftiging proberen te voorkomen?</a:t>
            </a:r>
          </a:p>
          <a:p>
            <a:pPr>
              <a:buFontTx/>
              <a:buNone/>
            </a:pPr>
            <a:endParaRPr lang="nl-BE"/>
          </a:p>
          <a:p>
            <a:pPr>
              <a:buFontTx/>
              <a:buNone/>
            </a:pPr>
            <a:endParaRPr lang="nl-BE"/>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el 1"/>
          <p:cNvSpPr>
            <a:spLocks noGrp="1"/>
          </p:cNvSpPr>
          <p:nvPr>
            <p:ph type="title" idx="4294967295"/>
          </p:nvPr>
        </p:nvSpPr>
        <p:spPr/>
        <p:txBody>
          <a:bodyPr/>
          <a:lstStyle/>
          <a:p>
            <a:r>
              <a:rPr lang="nl-BE"/>
              <a:t>vergiftiging</a:t>
            </a:r>
          </a:p>
        </p:txBody>
      </p:sp>
      <p:sp>
        <p:nvSpPr>
          <p:cNvPr id="3" name="Tijdelijke aanduiding voor inhoud 2"/>
          <p:cNvSpPr>
            <a:spLocks noGrp="1"/>
          </p:cNvSpPr>
          <p:nvPr>
            <p:ph idx="4294967295"/>
          </p:nvPr>
        </p:nvSpPr>
        <p:spPr/>
        <p:txBody>
          <a:bodyPr>
            <a:normAutofit/>
          </a:bodyPr>
          <a:lstStyle/>
          <a:p>
            <a:pPr>
              <a:lnSpc>
                <a:spcPct val="80000"/>
              </a:lnSpc>
              <a:buFontTx/>
              <a:buChar char="-"/>
            </a:pPr>
            <a:r>
              <a:rPr lang="nl-BE" sz="3000"/>
              <a:t>Plaats geen geneesmiddelen en andere giftige stoffen in een kast die bereikbaar is voor kinderen</a:t>
            </a:r>
          </a:p>
          <a:p>
            <a:pPr>
              <a:lnSpc>
                <a:spcPct val="80000"/>
              </a:lnSpc>
              <a:buFontTx/>
              <a:buChar char="-"/>
            </a:pPr>
            <a:r>
              <a:rPr lang="nl-BE" sz="3000"/>
              <a:t>Bewaar producten in hun oorspronkelijke verpakking (giet niet over in colafles, etc.)</a:t>
            </a:r>
          </a:p>
          <a:p>
            <a:pPr>
              <a:lnSpc>
                <a:spcPct val="80000"/>
              </a:lnSpc>
              <a:buFontTx/>
              <a:buChar char="-"/>
            </a:pPr>
            <a:r>
              <a:rPr lang="nl-BE" sz="3000"/>
              <a:t>Laat nooit assenbak, alcohol e.d. onbewaakt op tafel staan</a:t>
            </a:r>
          </a:p>
          <a:p>
            <a:pPr>
              <a:lnSpc>
                <a:spcPct val="80000"/>
              </a:lnSpc>
              <a:buFontTx/>
              <a:buChar char="-"/>
            </a:pPr>
            <a:r>
              <a:rPr lang="nl-BE" sz="3000"/>
              <a:t>Kinderen werken graag in de tuin en imiteren zo graag hun ouders. Daarom moeten we ervoor zorgen dat ze nooit in aanraking komen met pesticiden, herbiciden en rattengif</a:t>
            </a:r>
          </a:p>
          <a:p>
            <a:pPr>
              <a:lnSpc>
                <a:spcPct val="80000"/>
              </a:lnSpc>
              <a:buFontTx/>
              <a:buNone/>
            </a:pPr>
            <a:r>
              <a:rPr lang="nl-BE" sz="3000"/>
              <a:t>-   ……</a:t>
            </a:r>
          </a:p>
          <a:p>
            <a:pPr>
              <a:lnSpc>
                <a:spcPct val="80000"/>
              </a:lnSpc>
            </a:pPr>
            <a:endParaRPr lang="nl-BE" sz="30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el 1"/>
          <p:cNvSpPr>
            <a:spLocks noGrp="1"/>
          </p:cNvSpPr>
          <p:nvPr>
            <p:ph type="title" idx="4294967295"/>
          </p:nvPr>
        </p:nvSpPr>
        <p:spPr/>
        <p:txBody>
          <a:bodyPr/>
          <a:lstStyle/>
          <a:p>
            <a:r>
              <a:rPr lang="nl-BE"/>
              <a:t>gevallen</a:t>
            </a:r>
          </a:p>
        </p:txBody>
      </p:sp>
      <p:sp>
        <p:nvSpPr>
          <p:cNvPr id="223234" name="Tijdelijke aanduiding voor inhoud 2"/>
          <p:cNvSpPr>
            <a:spLocks noGrp="1"/>
          </p:cNvSpPr>
          <p:nvPr>
            <p:ph idx="4294967295"/>
          </p:nvPr>
        </p:nvSpPr>
        <p:spPr/>
        <p:txBody>
          <a:bodyPr/>
          <a:lstStyle/>
          <a:p>
            <a:r>
              <a:rPr lang="nl-BE"/>
              <a:t>Val, bots, stoot, duw, pootjelap</a:t>
            </a:r>
          </a:p>
          <a:p>
            <a:r>
              <a:rPr lang="nl-BE"/>
              <a:t>Verkeersongevallen</a:t>
            </a:r>
          </a:p>
          <a:p>
            <a:r>
              <a:rPr lang="nl-BE"/>
              <a:t>Gevaar is hoofd en nek</a:t>
            </a:r>
          </a:p>
          <a:p>
            <a:r>
              <a:rPr lang="nl-BE"/>
              <a:t>Maar ook buikorganen</a:t>
            </a:r>
          </a:p>
          <a:p>
            <a:r>
              <a:rPr lang="nl-BE"/>
              <a:t>breuken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92100"/>
            <a:ext cx="8229600" cy="55563"/>
          </a:xfrm>
        </p:spPr>
        <p:txBody>
          <a:bodyPr>
            <a:normAutofit/>
          </a:bodyPr>
          <a:lstStyle/>
          <a:p>
            <a:endParaRPr lang="nl-NL" sz="4000"/>
          </a:p>
        </p:txBody>
      </p:sp>
      <p:sp>
        <p:nvSpPr>
          <p:cNvPr id="3" name="Tijdelijke aanduiding voor inhoud 2"/>
          <p:cNvSpPr>
            <a:spLocks noGrp="1"/>
          </p:cNvSpPr>
          <p:nvPr>
            <p:ph idx="4294967295"/>
          </p:nvPr>
        </p:nvSpPr>
        <p:spPr>
          <a:xfrm>
            <a:off x="457200" y="214313"/>
            <a:ext cx="8229600" cy="5911850"/>
          </a:xfrm>
        </p:spPr>
        <p:txBody>
          <a:bodyPr>
            <a:normAutofit/>
          </a:bodyPr>
          <a:lstStyle/>
          <a:p>
            <a:pPr marL="609600" indent="-609600">
              <a:lnSpc>
                <a:spcPct val="60000"/>
              </a:lnSpc>
              <a:buFontTx/>
              <a:buNone/>
            </a:pPr>
            <a:r>
              <a:rPr lang="nl-BE" sz="1800"/>
              <a:t>. Breuk</a:t>
            </a:r>
          </a:p>
          <a:p>
            <a:pPr marL="609600" indent="-609600">
              <a:lnSpc>
                <a:spcPct val="60000"/>
              </a:lnSpc>
              <a:buFontTx/>
              <a:buNone/>
            </a:pPr>
            <a:endParaRPr lang="nl-BE" sz="1800"/>
          </a:p>
          <a:p>
            <a:pPr marL="609600" indent="-609600">
              <a:lnSpc>
                <a:spcPct val="60000"/>
              </a:lnSpc>
              <a:buFontTx/>
              <a:buNone/>
            </a:pPr>
            <a:r>
              <a:rPr lang="nl-BE" sz="1800"/>
              <a:t>Een breuk is de plaats waar een bot volledig of gedeeltelijk gebroken is. Een breuk wordt veroorzaakt door rechtstreeks inwerkend geweld op een bot (zoals een slag, stoot of val), door overbelasting van een bot (een brutale onverwachte beweging) of als gevolg van verscheidene aandoeningen (bijv. botontkalking.</a:t>
            </a:r>
          </a:p>
          <a:p>
            <a:pPr marL="609600" indent="-609600">
              <a:lnSpc>
                <a:spcPct val="60000"/>
              </a:lnSpc>
              <a:buFontTx/>
              <a:buNone/>
            </a:pPr>
            <a:endParaRPr lang="nl-BE" sz="1800"/>
          </a:p>
          <a:p>
            <a:pPr marL="609600" indent="-609600">
              <a:lnSpc>
                <a:spcPct val="60000"/>
              </a:lnSpc>
              <a:buFontTx/>
              <a:buNone/>
            </a:pPr>
            <a:r>
              <a:rPr lang="nl-BE" sz="1800"/>
              <a:t>Gesloten en open breuk</a:t>
            </a:r>
          </a:p>
          <a:p>
            <a:pPr marL="609600" indent="-609600">
              <a:lnSpc>
                <a:spcPct val="60000"/>
              </a:lnSpc>
              <a:buFontTx/>
              <a:buNone/>
            </a:pPr>
            <a:endParaRPr lang="nl-BE" sz="1800"/>
          </a:p>
          <a:p>
            <a:pPr marL="609600" indent="-609600">
              <a:lnSpc>
                <a:spcPct val="60000"/>
              </a:lnSpc>
              <a:buFontTx/>
              <a:buNone/>
            </a:pPr>
            <a:r>
              <a:rPr lang="nl-BE" sz="1800"/>
              <a:t>Een breuk is gesloten als je geen wonde op de plaats van de breuk kan vaststellen. Als het lidmaat ter hoogte van de breuk een wonde vertoont, spreken we van een open breuk, zelfs als het bot niet zichtbaar is.</a:t>
            </a:r>
          </a:p>
          <a:p>
            <a:pPr marL="609600" indent="-609600">
              <a:lnSpc>
                <a:spcPct val="60000"/>
              </a:lnSpc>
              <a:buFontTx/>
              <a:buNone/>
            </a:pPr>
            <a:endParaRPr lang="nl-BE" sz="1800"/>
          </a:p>
          <a:p>
            <a:pPr marL="609600" indent="-609600">
              <a:lnSpc>
                <a:spcPct val="60000"/>
              </a:lnSpc>
              <a:buFontTx/>
              <a:buNone/>
            </a:pPr>
            <a:r>
              <a:rPr lang="nl-BE" sz="1800"/>
              <a:t>Wat stel je vast?</a:t>
            </a:r>
          </a:p>
          <a:p>
            <a:pPr marL="609600" indent="-609600">
              <a:lnSpc>
                <a:spcPct val="60000"/>
              </a:lnSpc>
              <a:buFontTx/>
              <a:buNone/>
            </a:pPr>
            <a:endParaRPr lang="nl-BE" sz="1800"/>
          </a:p>
          <a:p>
            <a:pPr marL="609600" indent="-609600">
              <a:lnSpc>
                <a:spcPct val="60000"/>
              </a:lnSpc>
              <a:buFontTx/>
              <a:buNone/>
            </a:pPr>
            <a:r>
              <a:rPr lang="nl-BE" sz="1800"/>
              <a:t>Als het slachtoffer pijn heeft en het getroffen lidmaat niet kan bewegen, kan je een breuk vermoeden.</a:t>
            </a:r>
          </a:p>
          <a:p>
            <a:pPr marL="609600" indent="-609600">
              <a:lnSpc>
                <a:spcPct val="60000"/>
              </a:lnSpc>
              <a:buFontTx/>
              <a:buNone/>
            </a:pPr>
            <a:r>
              <a:rPr lang="nl-BE" sz="1800"/>
              <a:t> Andere vast te stellen symptomen zijn: </a:t>
            </a:r>
          </a:p>
          <a:p>
            <a:pPr marL="609600" indent="-609600">
              <a:lnSpc>
                <a:spcPct val="60000"/>
              </a:lnSpc>
              <a:buFontTx/>
              <a:buChar char="-"/>
            </a:pPr>
            <a:r>
              <a:rPr lang="nl-BE" sz="1800"/>
              <a:t>zwelling, bloeding, blauwverkleuring,</a:t>
            </a:r>
          </a:p>
          <a:p>
            <a:pPr marL="609600" indent="-609600">
              <a:lnSpc>
                <a:spcPct val="60000"/>
              </a:lnSpc>
              <a:buFontTx/>
              <a:buChar char="-"/>
            </a:pPr>
            <a:r>
              <a:rPr lang="nl-BE" sz="1800"/>
              <a:t>abnormale stand van het lidmaat of gewricht,</a:t>
            </a:r>
          </a:p>
          <a:p>
            <a:pPr marL="609600" indent="-609600">
              <a:lnSpc>
                <a:spcPct val="60000"/>
              </a:lnSpc>
              <a:buFontTx/>
              <a:buChar char="-"/>
            </a:pPr>
            <a:r>
              <a:rPr lang="nl-BE" sz="1800"/>
              <a:t>abnormale (on)beweeglijkheid  van het lidmaat</a:t>
            </a:r>
          </a:p>
          <a:p>
            <a:pPr marL="609600" indent="-609600">
              <a:lnSpc>
                <a:spcPct val="60000"/>
              </a:lnSpc>
              <a:buFontTx/>
              <a:buChar char="-"/>
            </a:pPr>
            <a:r>
              <a:rPr lang="nl-BE" sz="1800"/>
              <a:t>Beendergeknars bij het bewegen of breken van het lidmaat</a:t>
            </a:r>
          </a:p>
          <a:p>
            <a:pPr marL="609600" indent="-609600">
              <a:lnSpc>
                <a:spcPct val="60000"/>
              </a:lnSpc>
              <a:buFontTx/>
              <a:buChar char="-"/>
            </a:pPr>
            <a:r>
              <a:rPr lang="nl-BE" sz="1800"/>
              <a:t>Zichtbare botfragmenten bij een open breuk of ontwrichting</a:t>
            </a:r>
          </a:p>
          <a:p>
            <a:pPr marL="609600" indent="-609600">
              <a:lnSpc>
                <a:spcPct val="60000"/>
              </a:lnSpc>
              <a:buFontTx/>
              <a:buNone/>
            </a:pPr>
            <a:r>
              <a:rPr lang="nl-BE" sz="1800"/>
              <a:t>!!! Er zijn situaties waarbij je geen of weinig symptomen kan vaststellen. Bij twijfel ga uit van de ergste veronderstelling.</a:t>
            </a:r>
            <a:endParaRPr lang="nl-NL" sz="1800"/>
          </a:p>
          <a:p>
            <a:pPr marL="609600" indent="-609600">
              <a:lnSpc>
                <a:spcPct val="80000"/>
              </a:lnSpc>
              <a:buFontTx/>
              <a:buNone/>
            </a:pPr>
            <a:endParaRPr lang="nl-BE"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idx="4294967295"/>
          </p:nvPr>
        </p:nvSpPr>
        <p:spPr/>
        <p:txBody>
          <a:bodyPr/>
          <a:lstStyle/>
          <a:p>
            <a:r>
              <a:rPr lang="nl-BE"/>
              <a:t>Kleine wondjes</a:t>
            </a:r>
          </a:p>
        </p:txBody>
      </p:sp>
      <p:sp>
        <p:nvSpPr>
          <p:cNvPr id="29698" name="Tijdelijke aanduiding voor inhoud 2"/>
          <p:cNvSpPr>
            <a:spLocks noGrp="1"/>
          </p:cNvSpPr>
          <p:nvPr>
            <p:ph idx="4294967295"/>
          </p:nvPr>
        </p:nvSpPr>
        <p:spPr/>
        <p:txBody>
          <a:bodyPr/>
          <a:lstStyle/>
          <a:p>
            <a:r>
              <a:rPr lang="nl-BE" sz="4800"/>
              <a:t>Wat gaan we niet doen of gebruiken</a:t>
            </a:r>
            <a:r>
              <a:rPr lang="nl-BE"/>
              <a:t>!</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el 1"/>
          <p:cNvSpPr>
            <a:spLocks noGrp="1"/>
          </p:cNvSpPr>
          <p:nvPr>
            <p:ph type="title" idx="4294967295"/>
          </p:nvPr>
        </p:nvSpPr>
        <p:spPr/>
        <p:txBody>
          <a:bodyPr/>
          <a:lstStyle/>
          <a:p>
            <a:endParaRPr lang="nl-NL"/>
          </a:p>
        </p:txBody>
      </p:sp>
      <p:pic>
        <p:nvPicPr>
          <p:cNvPr id="225282" name="Picture 5" descr="rontgenfoto-dit-blijft-er-van-het-been-van-wasilewski-over_5_460x0">
            <a:hlinkClick r:id="rId2"/>
          </p:cNvPr>
          <p:cNvPicPr>
            <a:picLocks noGrp="1" noChangeAspect="1" noChangeArrowheads="1"/>
          </p:cNvPicPr>
          <p:nvPr>
            <p:ph idx="4294967295"/>
          </p:nvPr>
        </p:nvPicPr>
        <p:blipFill>
          <a:blip r:embed="rId3"/>
          <a:srcRect/>
          <a:stretch>
            <a:fillRect/>
          </a:stretch>
        </p:blipFill>
        <p:spPr>
          <a:xfrm>
            <a:off x="1000125" y="2138363"/>
            <a:ext cx="2571750" cy="1857375"/>
          </a:xfrm>
        </p:spPr>
      </p:pic>
      <p:pic>
        <p:nvPicPr>
          <p:cNvPr id="225283" name="Picture 7" descr="breuk">
            <a:hlinkClick r:id="rId4"/>
          </p:cNvPr>
          <p:cNvPicPr>
            <a:picLocks noChangeAspect="1" noChangeArrowheads="1"/>
          </p:cNvPicPr>
          <p:nvPr/>
        </p:nvPicPr>
        <p:blipFill>
          <a:blip r:embed="rId5"/>
          <a:srcRect/>
          <a:stretch>
            <a:fillRect/>
          </a:stretch>
        </p:blipFill>
        <p:spPr bwMode="auto">
          <a:xfrm>
            <a:off x="5572125" y="1571625"/>
            <a:ext cx="3000375" cy="1857375"/>
          </a:xfrm>
          <a:prstGeom prst="rect">
            <a:avLst/>
          </a:prstGeom>
          <a:noFill/>
          <a:ln w="9525">
            <a:noFill/>
            <a:miter lim="800000"/>
            <a:headEnd/>
            <a:tailEnd/>
          </a:ln>
        </p:spPr>
      </p:pic>
      <p:pic>
        <p:nvPicPr>
          <p:cNvPr id="225284" name="Picture 9" descr="200908310823-1_axel-witsel-breekt-been-marcin-wasilewski-na-gruweltackle-video">
            <a:hlinkClick r:id="rId6"/>
          </p:cNvPr>
          <p:cNvPicPr>
            <a:picLocks noChangeAspect="1" noChangeArrowheads="1"/>
          </p:cNvPicPr>
          <p:nvPr/>
        </p:nvPicPr>
        <p:blipFill>
          <a:blip r:embed="rId7"/>
          <a:srcRect/>
          <a:stretch>
            <a:fillRect/>
          </a:stretch>
        </p:blipFill>
        <p:spPr bwMode="auto">
          <a:xfrm>
            <a:off x="1214438" y="4500563"/>
            <a:ext cx="2592387" cy="1827212"/>
          </a:xfrm>
          <a:prstGeom prst="rect">
            <a:avLst/>
          </a:prstGeom>
          <a:noFill/>
          <a:ln w="9525">
            <a:noFill/>
            <a:miter lim="800000"/>
            <a:headEnd/>
            <a:tailEnd/>
          </a:ln>
        </p:spPr>
      </p:pic>
      <p:pic>
        <p:nvPicPr>
          <p:cNvPr id="225285" name="Picture 11" descr="05_05_09_Jennicka__s_arm_1">
            <a:hlinkClick r:id="rId8"/>
          </p:cNvPr>
          <p:cNvPicPr>
            <a:picLocks noChangeAspect="1" noChangeArrowheads="1"/>
          </p:cNvPicPr>
          <p:nvPr/>
        </p:nvPicPr>
        <p:blipFill>
          <a:blip r:embed="rId9"/>
          <a:srcRect/>
          <a:stretch>
            <a:fillRect/>
          </a:stretch>
        </p:blipFill>
        <p:spPr bwMode="auto">
          <a:xfrm>
            <a:off x="5500688" y="3643313"/>
            <a:ext cx="28749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el 1"/>
          <p:cNvSpPr>
            <a:spLocks noGrp="1"/>
          </p:cNvSpPr>
          <p:nvPr>
            <p:ph type="title" idx="4294967295"/>
          </p:nvPr>
        </p:nvSpPr>
        <p:spPr/>
        <p:txBody>
          <a:bodyPr/>
          <a:lstStyle/>
          <a:p>
            <a:endParaRPr lang="nl-NL"/>
          </a:p>
        </p:txBody>
      </p:sp>
      <p:sp>
        <p:nvSpPr>
          <p:cNvPr id="3" name="Tijdelijke aanduiding voor inhoud 2"/>
          <p:cNvSpPr>
            <a:spLocks noGrp="1"/>
          </p:cNvSpPr>
          <p:nvPr>
            <p:ph idx="4294967295"/>
          </p:nvPr>
        </p:nvSpPr>
        <p:spPr/>
        <p:txBody>
          <a:bodyPr>
            <a:normAutofit/>
          </a:bodyPr>
          <a:lstStyle/>
          <a:p>
            <a:pPr>
              <a:lnSpc>
                <a:spcPct val="60000"/>
              </a:lnSpc>
              <a:buFont typeface="Wingdings" pitchFamily="2" charset="2"/>
              <a:buNone/>
            </a:pPr>
            <a:r>
              <a:rPr lang="nl-BE" sz="2200"/>
              <a:t>Wat doe je?</a:t>
            </a:r>
          </a:p>
          <a:p>
            <a:pPr>
              <a:lnSpc>
                <a:spcPct val="60000"/>
              </a:lnSpc>
              <a:buFont typeface="Wingdings" pitchFamily="2" charset="2"/>
              <a:buNone/>
            </a:pPr>
            <a:endParaRPr lang="nl-BE" sz="2200"/>
          </a:p>
          <a:p>
            <a:pPr>
              <a:lnSpc>
                <a:spcPct val="60000"/>
              </a:lnSpc>
              <a:buFont typeface="Wingdings" pitchFamily="2" charset="2"/>
              <a:buNone/>
            </a:pPr>
            <a:r>
              <a:rPr lang="nl-BE" sz="2200"/>
              <a:t>- Beweeg het gebroken lidmaat zo weinig mogelijk. En zet ze bij een abnormale stand zeker niet terug recht.</a:t>
            </a:r>
          </a:p>
          <a:p>
            <a:pPr>
              <a:lnSpc>
                <a:spcPct val="60000"/>
              </a:lnSpc>
              <a:buFontTx/>
              <a:buChar char="-"/>
            </a:pPr>
            <a:r>
              <a:rPr lang="nl-BE" sz="2200"/>
              <a:t>Druk rechtstreeks op de wonde bij een open breuk als de bloeding nog niet gesteld is.  !!! Wegwerphandschoenen aan</a:t>
            </a:r>
          </a:p>
          <a:p>
            <a:pPr>
              <a:lnSpc>
                <a:spcPct val="60000"/>
              </a:lnSpc>
              <a:buFontTx/>
              <a:buChar char="-"/>
            </a:pPr>
            <a:r>
              <a:rPr lang="nl-BE" sz="2200"/>
              <a:t>Koel het letsel af met ijs of een koelzakje welk gewikkeld is in een doek. Bij een open breuk moet je de wonde eerst met een steriel kompres afdekken.</a:t>
            </a:r>
          </a:p>
          <a:p>
            <a:pPr>
              <a:lnSpc>
                <a:spcPct val="60000"/>
              </a:lnSpc>
              <a:buFontTx/>
              <a:buChar char="-"/>
            </a:pPr>
            <a:r>
              <a:rPr lang="nl-BE" sz="2200"/>
              <a:t>Bij een letsel aan de hand, arm of schouder, vraag aan het slachtoffer dan om zelf zijn arm tegen de borst te houden.</a:t>
            </a:r>
          </a:p>
          <a:p>
            <a:pPr>
              <a:lnSpc>
                <a:spcPct val="60000"/>
              </a:lnSpc>
              <a:buFontTx/>
              <a:buChar char="-"/>
            </a:pPr>
            <a:r>
              <a:rPr lang="nl-BE" sz="2200"/>
              <a:t>Bij een gekwetst been of een pijnlijke voet, laat dan het slachtoffer er zeker niet op steunen.</a:t>
            </a:r>
          </a:p>
          <a:p>
            <a:pPr>
              <a:lnSpc>
                <a:spcPct val="60000"/>
              </a:lnSpc>
              <a:buFontTx/>
              <a:buChar char="-"/>
            </a:pPr>
            <a:r>
              <a:rPr lang="nl-BE" sz="2200"/>
              <a:t>Bij een letsel aan de onderste ledematen alarmeer je steeds de hulpdiensten. Deze zullen de breuk immobiliseren en het slachtoffer naar het ziekenhuis vervoeren.</a:t>
            </a:r>
          </a:p>
          <a:p>
            <a:pPr>
              <a:lnSpc>
                <a:spcPct val="80000"/>
              </a:lnSpc>
            </a:pPr>
            <a:endParaRPr lang="nl-BE" sz="220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el 1"/>
          <p:cNvSpPr>
            <a:spLocks noGrp="1"/>
          </p:cNvSpPr>
          <p:nvPr>
            <p:ph type="title" idx="4294967295"/>
          </p:nvPr>
        </p:nvSpPr>
        <p:spPr/>
        <p:txBody>
          <a:bodyPr/>
          <a:lstStyle/>
          <a:p>
            <a:endParaRPr lang="nl-NL"/>
          </a:p>
        </p:txBody>
      </p:sp>
      <p:pic>
        <p:nvPicPr>
          <p:cNvPr id="227330" name="Picture 5" descr="bekken">
            <a:hlinkClick r:id="rId2"/>
          </p:cNvPr>
          <p:cNvPicPr>
            <a:picLocks noGrp="1" noChangeAspect="1" noChangeArrowheads="1"/>
          </p:cNvPicPr>
          <p:nvPr>
            <p:ph idx="4294967295"/>
          </p:nvPr>
        </p:nvPicPr>
        <p:blipFill>
          <a:blip r:embed="rId3"/>
          <a:srcRect/>
          <a:stretch>
            <a:fillRect/>
          </a:stretch>
        </p:blipFill>
        <p:spPr>
          <a:xfrm>
            <a:off x="2928938" y="2463800"/>
            <a:ext cx="3143250" cy="2597150"/>
          </a:xfr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flipV="1">
            <a:off x="457200" y="214313"/>
            <a:ext cx="8229600" cy="60325"/>
          </a:xfrm>
        </p:spPr>
        <p:txBody>
          <a:bodyPr>
            <a:normAutofit/>
          </a:bodyPr>
          <a:lstStyle/>
          <a:p>
            <a:endParaRPr lang="nl-NL" sz="4000"/>
          </a:p>
        </p:txBody>
      </p:sp>
      <p:sp>
        <p:nvSpPr>
          <p:cNvPr id="3" name="Tijdelijke aanduiding voor inhoud 2"/>
          <p:cNvSpPr>
            <a:spLocks noGrp="1"/>
          </p:cNvSpPr>
          <p:nvPr>
            <p:ph idx="4294967295"/>
          </p:nvPr>
        </p:nvSpPr>
        <p:spPr>
          <a:xfrm>
            <a:off x="457200" y="428625"/>
            <a:ext cx="8229600" cy="6000750"/>
          </a:xfrm>
        </p:spPr>
        <p:txBody>
          <a:bodyPr>
            <a:normAutofit/>
          </a:bodyPr>
          <a:lstStyle/>
          <a:p>
            <a:pPr>
              <a:lnSpc>
                <a:spcPct val="60000"/>
              </a:lnSpc>
              <a:buFont typeface="Wingdings" pitchFamily="2" charset="2"/>
              <a:buNone/>
            </a:pPr>
            <a:r>
              <a:rPr lang="nl-BE" sz="2000"/>
              <a:t>2. Bekkenbreuk</a:t>
            </a:r>
          </a:p>
          <a:p>
            <a:pPr>
              <a:lnSpc>
                <a:spcPct val="60000"/>
              </a:lnSpc>
              <a:buFont typeface="Wingdings" pitchFamily="2" charset="2"/>
              <a:buNone/>
            </a:pPr>
            <a:endParaRPr lang="nl-BE" sz="2000"/>
          </a:p>
          <a:p>
            <a:pPr>
              <a:lnSpc>
                <a:spcPct val="60000"/>
              </a:lnSpc>
              <a:buFont typeface="Wingdings" pitchFamily="2" charset="2"/>
              <a:buNone/>
            </a:pPr>
            <a:r>
              <a:rPr lang="nl-BE" sz="2000"/>
              <a:t>Het bekken beschermt de organen in de onderbuik en heeft een belangrijke functie bij het voortbewegen. Het is een heel stevig been dat enkel breekt als er een zeer grote kracht op uitgeoefend wordt. Dat gebeurt meestal als iemand geplet wordt tussen twee voorwerpen. Een bekkenbreuk gaat meestal samen met een ernstig letsel aan inwendige organen. De breuk op zich geeft ook een ernstig inwendig bloedverlies. De buikholte kan een zeer grote hoeveelheid bloed bevatten zonder dat je dit uiterlijk kan merken. Dat maakt dat een bekkenbreuk een levensbedreigende situatie is.</a:t>
            </a:r>
          </a:p>
          <a:p>
            <a:pPr>
              <a:lnSpc>
                <a:spcPct val="60000"/>
              </a:lnSpc>
              <a:buFont typeface="Wingdings" pitchFamily="2" charset="2"/>
              <a:buNone/>
            </a:pPr>
            <a:endParaRPr lang="nl-BE" sz="2000"/>
          </a:p>
          <a:p>
            <a:pPr>
              <a:lnSpc>
                <a:spcPct val="60000"/>
              </a:lnSpc>
              <a:buFont typeface="Wingdings" pitchFamily="2" charset="2"/>
              <a:buNone/>
            </a:pPr>
            <a:r>
              <a:rPr lang="nl-BE" sz="2000"/>
              <a:t>Wat stel je vast?</a:t>
            </a:r>
          </a:p>
          <a:p>
            <a:pPr>
              <a:lnSpc>
                <a:spcPct val="60000"/>
              </a:lnSpc>
              <a:buFont typeface="Wingdings" pitchFamily="2" charset="2"/>
              <a:buNone/>
            </a:pPr>
            <a:endParaRPr lang="nl-BE" sz="2000"/>
          </a:p>
          <a:p>
            <a:pPr>
              <a:lnSpc>
                <a:spcPct val="60000"/>
              </a:lnSpc>
              <a:buFontTx/>
              <a:buChar char="-"/>
            </a:pPr>
            <a:r>
              <a:rPr lang="nl-BE" sz="2000"/>
              <a:t>Pijn ter hoogte van het bekken die erger wordt bij beweging</a:t>
            </a:r>
          </a:p>
          <a:p>
            <a:pPr>
              <a:lnSpc>
                <a:spcPct val="60000"/>
              </a:lnSpc>
              <a:buFontTx/>
              <a:buChar char="-"/>
            </a:pPr>
            <a:r>
              <a:rPr lang="nl-BE" sz="2000"/>
              <a:t>Onmogelijkheid om recht te staan of te stappen</a:t>
            </a:r>
          </a:p>
          <a:p>
            <a:pPr>
              <a:lnSpc>
                <a:spcPct val="60000"/>
              </a:lnSpc>
              <a:buFontTx/>
              <a:buChar char="-"/>
            </a:pPr>
            <a:r>
              <a:rPr lang="nl-BE" sz="2000"/>
              <a:t>Één of beide voeten liggen naar opzij gedraaid</a:t>
            </a:r>
          </a:p>
          <a:p>
            <a:pPr>
              <a:lnSpc>
                <a:spcPct val="60000"/>
              </a:lnSpc>
              <a:buFontTx/>
              <a:buChar char="-"/>
            </a:pPr>
            <a:r>
              <a:rPr lang="nl-BE" sz="2000"/>
              <a:t>Onmogelijkheid om te plassen, pijnlijke urinelozing of bloed bij urine</a:t>
            </a:r>
          </a:p>
          <a:p>
            <a:pPr>
              <a:lnSpc>
                <a:spcPct val="60000"/>
              </a:lnSpc>
              <a:buFontTx/>
              <a:buChar char="-"/>
            </a:pPr>
            <a:r>
              <a:rPr lang="nl-BE" sz="2000"/>
              <a:t>shocksymptomen</a:t>
            </a:r>
          </a:p>
          <a:p>
            <a:pPr>
              <a:lnSpc>
                <a:spcPct val="60000"/>
              </a:lnSpc>
              <a:buFontTx/>
              <a:buChar char="-"/>
            </a:pPr>
            <a:endParaRPr lang="nl-BE" sz="2000"/>
          </a:p>
          <a:p>
            <a:pPr>
              <a:lnSpc>
                <a:spcPct val="60000"/>
              </a:lnSpc>
              <a:buFontTx/>
              <a:buNone/>
            </a:pPr>
            <a:r>
              <a:rPr lang="nl-BE" sz="2000"/>
              <a:t>wat doe je ?</a:t>
            </a:r>
          </a:p>
          <a:p>
            <a:pPr>
              <a:lnSpc>
                <a:spcPct val="60000"/>
              </a:lnSpc>
              <a:buFontTx/>
              <a:buNone/>
            </a:pPr>
            <a:endParaRPr lang="nl-BE" sz="2000"/>
          </a:p>
          <a:p>
            <a:pPr>
              <a:lnSpc>
                <a:spcPct val="60000"/>
              </a:lnSpc>
              <a:buFontTx/>
              <a:buChar char="-"/>
            </a:pPr>
            <a:r>
              <a:rPr lang="nl-BE" sz="2000"/>
              <a:t>Alarmeer de hulpdiensten. </a:t>
            </a:r>
          </a:p>
          <a:p>
            <a:pPr>
              <a:lnSpc>
                <a:spcPct val="60000"/>
              </a:lnSpc>
              <a:buFontTx/>
              <a:buChar char="-"/>
            </a:pPr>
            <a:r>
              <a:rPr lang="nl-BE" sz="2000"/>
              <a:t>Laat het slachtoffer op de rug liggen in de houding die het minst pijn veroorzaakt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el 1"/>
          <p:cNvSpPr>
            <a:spLocks noGrp="1"/>
          </p:cNvSpPr>
          <p:nvPr>
            <p:ph type="title" idx="4294967295"/>
          </p:nvPr>
        </p:nvSpPr>
        <p:spPr/>
        <p:txBody>
          <a:bodyPr/>
          <a:lstStyle/>
          <a:p>
            <a:endParaRPr lang="nl-NL"/>
          </a:p>
        </p:txBody>
      </p:sp>
      <p:pic>
        <p:nvPicPr>
          <p:cNvPr id="229378" name="Picture 5" descr="faith5">
            <a:hlinkClick r:id="rId2"/>
          </p:cNvPr>
          <p:cNvPicPr>
            <a:picLocks noGrp="1" noChangeAspect="1" noChangeArrowheads="1"/>
          </p:cNvPicPr>
          <p:nvPr>
            <p:ph idx="4294967295"/>
          </p:nvPr>
        </p:nvPicPr>
        <p:blipFill>
          <a:blip r:embed="rId3"/>
          <a:srcRect/>
          <a:stretch>
            <a:fillRect/>
          </a:stretch>
        </p:blipFill>
        <p:spPr>
          <a:xfrm>
            <a:off x="3214688" y="3113088"/>
            <a:ext cx="2643187" cy="1754187"/>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flipV="1">
            <a:off x="457200" y="214313"/>
            <a:ext cx="8229600" cy="60325"/>
          </a:xfrm>
        </p:spPr>
        <p:txBody>
          <a:bodyPr>
            <a:normAutofit/>
          </a:bodyPr>
          <a:lstStyle/>
          <a:p>
            <a:endParaRPr lang="nl-NL" sz="4000"/>
          </a:p>
        </p:txBody>
      </p:sp>
      <p:sp>
        <p:nvSpPr>
          <p:cNvPr id="3" name="Tijdelijke aanduiding voor inhoud 2"/>
          <p:cNvSpPr>
            <a:spLocks noGrp="1"/>
          </p:cNvSpPr>
          <p:nvPr>
            <p:ph idx="4294967295"/>
          </p:nvPr>
        </p:nvSpPr>
        <p:spPr>
          <a:xfrm>
            <a:off x="457200" y="500063"/>
            <a:ext cx="8229600" cy="5626100"/>
          </a:xfrm>
        </p:spPr>
        <p:txBody>
          <a:bodyPr>
            <a:normAutofit/>
          </a:bodyPr>
          <a:lstStyle/>
          <a:p>
            <a:pPr>
              <a:lnSpc>
                <a:spcPct val="60000"/>
              </a:lnSpc>
              <a:buFont typeface="Wingdings" pitchFamily="2" charset="2"/>
              <a:buNone/>
            </a:pPr>
            <a:r>
              <a:rPr lang="nl-BE" sz="2000"/>
              <a:t>3. Heupbreuk</a:t>
            </a:r>
          </a:p>
          <a:p>
            <a:pPr>
              <a:lnSpc>
                <a:spcPct val="60000"/>
              </a:lnSpc>
              <a:buFont typeface="Wingdings" pitchFamily="2" charset="2"/>
              <a:buNone/>
            </a:pPr>
            <a:endParaRPr lang="nl-BE" sz="2000"/>
          </a:p>
          <a:p>
            <a:pPr>
              <a:lnSpc>
                <a:spcPct val="60000"/>
              </a:lnSpc>
              <a:buFont typeface="Wingdings" pitchFamily="2" charset="2"/>
              <a:buNone/>
            </a:pPr>
            <a:r>
              <a:rPr lang="nl-BE" sz="2000"/>
              <a:t>Letsel aan de heup komen vaak voor bij ouderen die vallen of bij autopassagiers na een frontale botsing. Het dijbeen heeft bovenaan een dunne schacht met daarop het bolgewricht dat in het bekken past. Bij een ernstig letsel breekt die dunne schacht of de bovenkant van het dijbeen. De scherpe botfragmenten kunnen grote bloedvaten of zenuwen ernstig kwetsen.</a:t>
            </a:r>
          </a:p>
          <a:p>
            <a:pPr>
              <a:lnSpc>
                <a:spcPct val="60000"/>
              </a:lnSpc>
              <a:buFont typeface="Wingdings" pitchFamily="2" charset="2"/>
              <a:buNone/>
            </a:pPr>
            <a:r>
              <a:rPr lang="nl-BE" sz="2000"/>
              <a:t>Soms schiet het bolgewricht van het dijbeen uit de kom, dit noemt men een heupontwrichting (heupluxatie). Het onderscheid met een breuk is tijdens de eerste hulp niet gemakkelijk te maken, maar de hulpverlening is gelijkaardig.</a:t>
            </a:r>
          </a:p>
          <a:p>
            <a:pPr>
              <a:lnSpc>
                <a:spcPct val="60000"/>
              </a:lnSpc>
              <a:buFont typeface="Wingdings" pitchFamily="2" charset="2"/>
              <a:buNone/>
            </a:pPr>
            <a:endParaRPr lang="nl-BE" sz="2000"/>
          </a:p>
          <a:p>
            <a:pPr>
              <a:lnSpc>
                <a:spcPct val="60000"/>
              </a:lnSpc>
              <a:buFont typeface="Wingdings" pitchFamily="2" charset="2"/>
              <a:buNone/>
            </a:pPr>
            <a:r>
              <a:rPr lang="nl-BE" sz="2000"/>
              <a:t>Wat stel je vast?</a:t>
            </a:r>
          </a:p>
          <a:p>
            <a:pPr>
              <a:lnSpc>
                <a:spcPct val="60000"/>
              </a:lnSpc>
              <a:buFont typeface="Wingdings" pitchFamily="2" charset="2"/>
              <a:buNone/>
            </a:pPr>
            <a:endParaRPr lang="nl-BE" sz="2000"/>
          </a:p>
          <a:p>
            <a:pPr>
              <a:lnSpc>
                <a:spcPct val="60000"/>
              </a:lnSpc>
              <a:buFontTx/>
              <a:buChar char="-"/>
            </a:pPr>
            <a:r>
              <a:rPr lang="nl-BE" sz="2000"/>
              <a:t>Pijn ter hoogte van de gekwetste heup</a:t>
            </a:r>
          </a:p>
          <a:p>
            <a:pPr>
              <a:lnSpc>
                <a:spcPct val="60000"/>
              </a:lnSpc>
              <a:buFontTx/>
              <a:buChar char="-"/>
            </a:pPr>
            <a:r>
              <a:rPr lang="nl-BE" sz="2000"/>
              <a:t>Onmogelijkheid om recht te staan of te stappen.</a:t>
            </a:r>
          </a:p>
          <a:p>
            <a:pPr>
              <a:lnSpc>
                <a:spcPct val="60000"/>
              </a:lnSpc>
              <a:buFontTx/>
              <a:buChar char="-"/>
            </a:pPr>
            <a:r>
              <a:rPr lang="nl-BE" sz="2000"/>
              <a:t>Een voet ligt naar opzij gedraaid.</a:t>
            </a:r>
          </a:p>
          <a:p>
            <a:pPr>
              <a:lnSpc>
                <a:spcPct val="60000"/>
              </a:lnSpc>
              <a:buFontTx/>
              <a:buChar char="-"/>
            </a:pPr>
            <a:endParaRPr lang="nl-BE" sz="2000"/>
          </a:p>
          <a:p>
            <a:pPr>
              <a:lnSpc>
                <a:spcPct val="60000"/>
              </a:lnSpc>
              <a:buFontTx/>
              <a:buNone/>
            </a:pPr>
            <a:r>
              <a:rPr lang="nl-BE" sz="2000"/>
              <a:t>Wat doe je?</a:t>
            </a:r>
          </a:p>
          <a:p>
            <a:pPr>
              <a:lnSpc>
                <a:spcPct val="60000"/>
              </a:lnSpc>
              <a:buFontTx/>
              <a:buNone/>
            </a:pPr>
            <a:endParaRPr lang="nl-BE" sz="2000"/>
          </a:p>
          <a:p>
            <a:pPr>
              <a:lnSpc>
                <a:spcPct val="60000"/>
              </a:lnSpc>
              <a:buFontTx/>
              <a:buChar char="-"/>
            </a:pPr>
            <a:r>
              <a:rPr lang="nl-BE" sz="2000"/>
              <a:t>Alarmeer de hulpdiensten</a:t>
            </a:r>
          </a:p>
          <a:p>
            <a:pPr>
              <a:lnSpc>
                <a:spcPct val="60000"/>
              </a:lnSpc>
              <a:buFontTx/>
              <a:buChar char="-"/>
            </a:pPr>
            <a:r>
              <a:rPr lang="nl-BE" sz="2000"/>
              <a:t>Laat het slachtoffer op de rug liggen in een houding die het minst pijn veroorzaakt.</a:t>
            </a:r>
          </a:p>
          <a:p>
            <a:pPr>
              <a:lnSpc>
                <a:spcPct val="60000"/>
              </a:lnSpc>
              <a:buFont typeface="Wingdings" pitchFamily="2" charset="2"/>
              <a:buNone/>
            </a:pPr>
            <a:endParaRPr lang="nl-BE" sz="2000"/>
          </a:p>
          <a:p>
            <a:pPr>
              <a:lnSpc>
                <a:spcPct val="80000"/>
              </a:lnSpc>
            </a:pPr>
            <a:endParaRPr lang="nl-BE" sz="200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el 1"/>
          <p:cNvSpPr>
            <a:spLocks noGrp="1"/>
          </p:cNvSpPr>
          <p:nvPr>
            <p:ph type="title" idx="4294967295"/>
          </p:nvPr>
        </p:nvSpPr>
        <p:spPr/>
        <p:txBody>
          <a:bodyPr/>
          <a:lstStyle/>
          <a:p>
            <a:endParaRPr lang="nl-NL"/>
          </a:p>
        </p:txBody>
      </p:sp>
      <p:pic>
        <p:nvPicPr>
          <p:cNvPr id="231426" name="Picture 5" descr="ac_image004">
            <a:hlinkClick r:id="rId2"/>
          </p:cNvPr>
          <p:cNvPicPr>
            <a:picLocks noGrp="1" noChangeAspect="1" noChangeArrowheads="1"/>
          </p:cNvPicPr>
          <p:nvPr>
            <p:ph idx="4294967295"/>
          </p:nvPr>
        </p:nvPicPr>
        <p:blipFill>
          <a:blip r:embed="rId3"/>
          <a:srcRect/>
          <a:stretch>
            <a:fillRect/>
          </a:stretch>
        </p:blipFill>
        <p:spPr>
          <a:xfrm>
            <a:off x="3357563" y="2917825"/>
            <a:ext cx="3000375" cy="2012950"/>
          </a:xfr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flipV="1">
            <a:off x="457200" y="142875"/>
            <a:ext cx="8229600" cy="131763"/>
          </a:xfrm>
        </p:spPr>
        <p:txBody>
          <a:bodyPr>
            <a:normAutofit/>
          </a:bodyPr>
          <a:lstStyle/>
          <a:p>
            <a:endParaRPr lang="nl-NL" sz="4000"/>
          </a:p>
        </p:txBody>
      </p:sp>
      <p:sp>
        <p:nvSpPr>
          <p:cNvPr id="3" name="Tijdelijke aanduiding voor inhoud 2"/>
          <p:cNvSpPr>
            <a:spLocks noGrp="1"/>
          </p:cNvSpPr>
          <p:nvPr>
            <p:ph idx="4294967295"/>
          </p:nvPr>
        </p:nvSpPr>
        <p:spPr>
          <a:xfrm>
            <a:off x="457200" y="357188"/>
            <a:ext cx="8229600" cy="5768975"/>
          </a:xfrm>
        </p:spPr>
        <p:txBody>
          <a:bodyPr>
            <a:normAutofit/>
          </a:bodyPr>
          <a:lstStyle/>
          <a:p>
            <a:pPr>
              <a:lnSpc>
                <a:spcPct val="80000"/>
              </a:lnSpc>
              <a:buFont typeface="Wingdings" pitchFamily="2" charset="2"/>
              <a:buNone/>
            </a:pPr>
            <a:r>
              <a:rPr lang="nl-BE" sz="2700"/>
              <a:t>. Ontwrichting</a:t>
            </a:r>
          </a:p>
          <a:p>
            <a:pPr>
              <a:lnSpc>
                <a:spcPct val="80000"/>
              </a:lnSpc>
              <a:buFont typeface="Wingdings" pitchFamily="2" charset="2"/>
              <a:buNone/>
            </a:pPr>
            <a:endParaRPr lang="nl-BE" sz="2700"/>
          </a:p>
          <a:p>
            <a:pPr>
              <a:lnSpc>
                <a:spcPct val="80000"/>
              </a:lnSpc>
              <a:buFont typeface="Wingdings" pitchFamily="2" charset="2"/>
              <a:buNone/>
            </a:pPr>
            <a:r>
              <a:rPr lang="nl-BE" sz="2700"/>
              <a:t>Wanneer twee botuiteinden die samenkomen in een gewricht ten opzichte van elkaar verschuiven, spreken we van een ontwrichting. Bij een ontwrichting wordt het gewrichtskapsel beschadigd en scheuren de gewrichtsbanden. Het gewricht vertoont een vervormde, dwangmatige stand.</a:t>
            </a:r>
          </a:p>
          <a:p>
            <a:pPr>
              <a:lnSpc>
                <a:spcPct val="80000"/>
              </a:lnSpc>
              <a:buFont typeface="Wingdings" pitchFamily="2" charset="2"/>
              <a:buNone/>
            </a:pPr>
            <a:r>
              <a:rPr lang="nl-BE" sz="2700"/>
              <a:t>Een ontwrichting wordt veroorzaakt door een direct geweld van buitenuit (een slag, stoot of val) of door een inwerkende kracht van binnenuit (verdraaiing van het lidmaat). Door zwelling van de omliggende weefsels kunnen bloedvaten en zenuwen gekneld of beschadigd raken, zodat onherstelbare schade onstaat. Als er bij de ontwrichting een wonde ontstaat, spreken we van een open ontwrichting.</a:t>
            </a:r>
          </a:p>
          <a:p>
            <a:pPr>
              <a:lnSpc>
                <a:spcPct val="90000"/>
              </a:lnSpc>
            </a:pPr>
            <a:endParaRPr lang="nl-BE" sz="270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flipV="1">
            <a:off x="457200" y="214313"/>
            <a:ext cx="8229600" cy="60325"/>
          </a:xfrm>
        </p:spPr>
        <p:txBody>
          <a:bodyPr>
            <a:normAutofit/>
          </a:bodyPr>
          <a:lstStyle/>
          <a:p>
            <a:endParaRPr lang="nl-NL" sz="4000"/>
          </a:p>
        </p:txBody>
      </p:sp>
      <p:sp>
        <p:nvSpPr>
          <p:cNvPr id="3" name="Tijdelijke aanduiding voor inhoud 2"/>
          <p:cNvSpPr>
            <a:spLocks noGrp="1"/>
          </p:cNvSpPr>
          <p:nvPr>
            <p:ph idx="4294967295"/>
          </p:nvPr>
        </p:nvSpPr>
        <p:spPr>
          <a:xfrm>
            <a:off x="457200" y="428625"/>
            <a:ext cx="8229600" cy="6072188"/>
          </a:xfrm>
        </p:spPr>
        <p:txBody>
          <a:bodyPr>
            <a:normAutofit/>
          </a:bodyPr>
          <a:lstStyle/>
          <a:p>
            <a:pPr>
              <a:lnSpc>
                <a:spcPct val="60000"/>
              </a:lnSpc>
              <a:buFont typeface="Wingdings" pitchFamily="2" charset="2"/>
              <a:buNone/>
            </a:pPr>
            <a:r>
              <a:rPr lang="nl-BE" sz="2000"/>
              <a:t>Wat stel je vast?</a:t>
            </a:r>
          </a:p>
          <a:p>
            <a:pPr>
              <a:lnSpc>
                <a:spcPct val="60000"/>
              </a:lnSpc>
              <a:buFont typeface="Wingdings" pitchFamily="2" charset="2"/>
              <a:buNone/>
            </a:pPr>
            <a:endParaRPr lang="nl-BE" sz="2000"/>
          </a:p>
          <a:p>
            <a:pPr>
              <a:lnSpc>
                <a:spcPct val="60000"/>
              </a:lnSpc>
              <a:buFontTx/>
              <a:buChar char="-"/>
            </a:pPr>
            <a:r>
              <a:rPr lang="nl-BE" sz="2000"/>
              <a:t>Hevige pijn ter hoogte van het gewricht</a:t>
            </a:r>
          </a:p>
          <a:p>
            <a:pPr>
              <a:lnSpc>
                <a:spcPct val="60000"/>
              </a:lnSpc>
              <a:buFontTx/>
              <a:buChar char="-"/>
            </a:pPr>
            <a:r>
              <a:rPr lang="nl-BE" sz="2000"/>
              <a:t>Abnormale stand van het lidmaat of gewricht</a:t>
            </a:r>
          </a:p>
          <a:p>
            <a:pPr>
              <a:lnSpc>
                <a:spcPct val="60000"/>
              </a:lnSpc>
              <a:buFontTx/>
              <a:buChar char="-"/>
            </a:pPr>
            <a:r>
              <a:rPr lang="nl-BE" sz="2000"/>
              <a:t>Zwelling</a:t>
            </a:r>
          </a:p>
          <a:p>
            <a:pPr>
              <a:lnSpc>
                <a:spcPct val="60000"/>
              </a:lnSpc>
              <a:buFontTx/>
              <a:buChar char="-"/>
            </a:pPr>
            <a:r>
              <a:rPr lang="nl-BE" sz="2000"/>
              <a:t>Bloeding</a:t>
            </a:r>
          </a:p>
          <a:p>
            <a:pPr>
              <a:lnSpc>
                <a:spcPct val="60000"/>
              </a:lnSpc>
              <a:buFontTx/>
              <a:buChar char="-"/>
            </a:pPr>
            <a:r>
              <a:rPr lang="nl-BE" sz="2000"/>
              <a:t>Blauwverkleuring</a:t>
            </a:r>
          </a:p>
          <a:p>
            <a:pPr>
              <a:lnSpc>
                <a:spcPct val="60000"/>
              </a:lnSpc>
              <a:buFontTx/>
              <a:buChar char="-"/>
            </a:pPr>
            <a:r>
              <a:rPr lang="nl-BE" sz="2000"/>
              <a:t>Abnormale (on)beweeglijkheid van het lidmaat</a:t>
            </a:r>
          </a:p>
          <a:p>
            <a:pPr>
              <a:lnSpc>
                <a:spcPct val="60000"/>
              </a:lnSpc>
              <a:buFontTx/>
              <a:buChar char="-"/>
            </a:pPr>
            <a:r>
              <a:rPr lang="nl-BE" sz="2000"/>
              <a:t>Zichtbare botfragmenten</a:t>
            </a:r>
          </a:p>
          <a:p>
            <a:pPr>
              <a:lnSpc>
                <a:spcPct val="60000"/>
              </a:lnSpc>
              <a:buFontTx/>
              <a:buNone/>
            </a:pPr>
            <a:endParaRPr lang="nl-BE" sz="2000"/>
          </a:p>
          <a:p>
            <a:pPr>
              <a:lnSpc>
                <a:spcPct val="60000"/>
              </a:lnSpc>
              <a:buFontTx/>
              <a:buNone/>
            </a:pPr>
            <a:r>
              <a:rPr lang="nl-BE" sz="2000"/>
              <a:t>!! Het is moeilijk om het verschil te zien tussen breuk of ontwrichting als eerste hulpverlener</a:t>
            </a:r>
          </a:p>
          <a:p>
            <a:pPr>
              <a:lnSpc>
                <a:spcPct val="60000"/>
              </a:lnSpc>
              <a:buFontTx/>
              <a:buNone/>
            </a:pPr>
            <a:endParaRPr lang="nl-BE" sz="2000"/>
          </a:p>
          <a:p>
            <a:pPr>
              <a:lnSpc>
                <a:spcPct val="60000"/>
              </a:lnSpc>
              <a:buFontTx/>
              <a:buNone/>
            </a:pPr>
            <a:r>
              <a:rPr lang="nl-BE" sz="2000"/>
              <a:t> Wat doe je?</a:t>
            </a:r>
          </a:p>
          <a:p>
            <a:pPr>
              <a:lnSpc>
                <a:spcPct val="60000"/>
              </a:lnSpc>
              <a:buFont typeface="Wingdings" pitchFamily="2" charset="2"/>
              <a:buNone/>
            </a:pPr>
            <a:endParaRPr lang="nl-BE" sz="2000"/>
          </a:p>
          <a:p>
            <a:pPr>
              <a:lnSpc>
                <a:spcPct val="60000"/>
              </a:lnSpc>
              <a:buFontTx/>
              <a:buChar char="-"/>
            </a:pPr>
            <a:r>
              <a:rPr lang="nl-BE" sz="2000"/>
              <a:t>Nooit het ontwrichte lidmaat terug in zijn oorspronkelijke stand trekken of duwen. </a:t>
            </a:r>
          </a:p>
          <a:p>
            <a:pPr>
              <a:lnSpc>
                <a:spcPct val="60000"/>
              </a:lnSpc>
              <a:buFontTx/>
              <a:buChar char="-"/>
            </a:pPr>
            <a:r>
              <a:rPr lang="nl-BE" sz="2000"/>
              <a:t>Koel het letsel af met ijs of een koelzakje gewikkeld in een doek. (maximaal 20 minuten.</a:t>
            </a:r>
          </a:p>
          <a:p>
            <a:pPr>
              <a:lnSpc>
                <a:spcPct val="60000"/>
              </a:lnSpc>
              <a:buFontTx/>
              <a:buChar char="-"/>
            </a:pPr>
            <a:endParaRPr lang="nl-BE" sz="2000"/>
          </a:p>
          <a:p>
            <a:pPr>
              <a:lnSpc>
                <a:spcPct val="60000"/>
              </a:lnSpc>
              <a:buFontTx/>
              <a:buChar char="-"/>
            </a:pPr>
            <a:r>
              <a:rPr lang="nl-BE" sz="2000"/>
              <a:t>Beweeg het getroffen lidmaat zo weinig mogelijk en vraag het slachtoffer om zelf zijn arm, hand of schouder stil tegen de borst te houden.</a:t>
            </a:r>
          </a:p>
          <a:p>
            <a:pPr>
              <a:lnSpc>
                <a:spcPct val="60000"/>
              </a:lnSpc>
              <a:buFontTx/>
              <a:buChar char="-"/>
            </a:pPr>
            <a:r>
              <a:rPr lang="nl-BE" sz="2000"/>
              <a:t>Als het om een gekwetst been of pijnlijke voet gaat, laat het slachtoffer dan zeker niet hierop steunen.</a:t>
            </a:r>
          </a:p>
          <a:p>
            <a:pPr>
              <a:lnSpc>
                <a:spcPct val="60000"/>
              </a:lnSpc>
              <a:buFontTx/>
              <a:buChar char="-"/>
            </a:pPr>
            <a:r>
              <a:rPr lang="nl-BE" sz="2000"/>
              <a:t>Raadpleeg een arts.</a:t>
            </a:r>
            <a:endParaRPr lang="nl-NL" sz="2000"/>
          </a:p>
          <a:p>
            <a:pPr>
              <a:lnSpc>
                <a:spcPct val="80000"/>
              </a:lnSpc>
            </a:pPr>
            <a:endParaRPr lang="nl-BE" sz="20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el 1"/>
          <p:cNvSpPr>
            <a:spLocks noGrp="1"/>
          </p:cNvSpPr>
          <p:nvPr>
            <p:ph type="title" idx="4294967295"/>
          </p:nvPr>
        </p:nvSpPr>
        <p:spPr/>
        <p:txBody>
          <a:bodyPr/>
          <a:lstStyle/>
          <a:p>
            <a:endParaRPr lang="nl-NL"/>
          </a:p>
        </p:txBody>
      </p:sp>
      <p:pic>
        <p:nvPicPr>
          <p:cNvPr id="234498" name="Picture 5" descr="Enkel%2520Verstuiking%2520%2520a">
            <a:hlinkClick r:id="rId2"/>
          </p:cNvPr>
          <p:cNvPicPr>
            <a:picLocks noGrp="1" noChangeAspect="1" noChangeArrowheads="1"/>
          </p:cNvPicPr>
          <p:nvPr>
            <p:ph idx="4294967295"/>
          </p:nvPr>
        </p:nvPicPr>
        <p:blipFill>
          <a:blip r:embed="rId3"/>
          <a:srcRect/>
          <a:stretch>
            <a:fillRect/>
          </a:stretch>
        </p:blipFill>
        <p:spPr>
          <a:xfrm>
            <a:off x="2786063" y="3178175"/>
            <a:ext cx="2305050" cy="19478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p:txBody>
          <a:bodyPr/>
          <a:lstStyle/>
          <a:p>
            <a:r>
              <a:rPr lang="nl-BE"/>
              <a:t>Kleine wondjes</a:t>
            </a:r>
          </a:p>
        </p:txBody>
      </p:sp>
      <p:sp>
        <p:nvSpPr>
          <p:cNvPr id="30722" name="Tijdelijke aanduiding voor inhoud 2"/>
          <p:cNvSpPr>
            <a:spLocks noGrp="1"/>
          </p:cNvSpPr>
          <p:nvPr>
            <p:ph idx="4294967295"/>
          </p:nvPr>
        </p:nvSpPr>
        <p:spPr/>
        <p:txBody>
          <a:bodyPr/>
          <a:lstStyle/>
          <a:p>
            <a:r>
              <a:rPr lang="nl-BE"/>
              <a:t>Geen alcohol</a:t>
            </a:r>
          </a:p>
          <a:p>
            <a:r>
              <a:rPr lang="nl-BE"/>
              <a:t>Geen pleisters</a:t>
            </a:r>
          </a:p>
          <a:p>
            <a:r>
              <a:rPr lang="nl-BE"/>
              <a:t>Geen droog kompres of verband</a:t>
            </a:r>
          </a:p>
          <a:p>
            <a:r>
              <a:rPr lang="nl-BE"/>
              <a:t>Geen zalf aansmeren</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flipV="1">
            <a:off x="457200" y="214313"/>
            <a:ext cx="8229600" cy="60325"/>
          </a:xfrm>
        </p:spPr>
        <p:txBody>
          <a:bodyPr>
            <a:normAutofit/>
          </a:bodyPr>
          <a:lstStyle/>
          <a:p>
            <a:endParaRPr lang="nl-NL" sz="4000"/>
          </a:p>
        </p:txBody>
      </p:sp>
      <p:sp>
        <p:nvSpPr>
          <p:cNvPr id="3" name="Tijdelijke aanduiding voor inhoud 2"/>
          <p:cNvSpPr>
            <a:spLocks noGrp="1"/>
          </p:cNvSpPr>
          <p:nvPr>
            <p:ph idx="4294967295"/>
          </p:nvPr>
        </p:nvSpPr>
        <p:spPr>
          <a:xfrm>
            <a:off x="457200" y="428625"/>
            <a:ext cx="8229600" cy="5697538"/>
          </a:xfrm>
        </p:spPr>
        <p:txBody>
          <a:bodyPr>
            <a:normAutofit/>
          </a:bodyPr>
          <a:lstStyle/>
          <a:p>
            <a:pPr>
              <a:lnSpc>
                <a:spcPct val="60000"/>
              </a:lnSpc>
              <a:buFont typeface="Wingdings" pitchFamily="2" charset="2"/>
              <a:buNone/>
            </a:pPr>
            <a:r>
              <a:rPr lang="nl-BE" sz="1800"/>
              <a:t>5. Verstuiking</a:t>
            </a:r>
          </a:p>
          <a:p>
            <a:pPr>
              <a:lnSpc>
                <a:spcPct val="60000"/>
              </a:lnSpc>
              <a:buFont typeface="Wingdings" pitchFamily="2" charset="2"/>
              <a:buNone/>
            </a:pPr>
            <a:endParaRPr lang="nl-BE" sz="1800"/>
          </a:p>
          <a:p>
            <a:pPr>
              <a:lnSpc>
                <a:spcPct val="60000"/>
              </a:lnSpc>
              <a:buFont typeface="Wingdings" pitchFamily="2" charset="2"/>
              <a:buNone/>
            </a:pPr>
            <a:r>
              <a:rPr lang="nl-BE" sz="1800"/>
              <a:t>Als de bewegingsmogelijkheid van een gewricht overschreden wordt, spreken we van een verstuiking. Dit houdt in dat de gewrichtsbanden worden uitgerekt of scheuren, dat het gewrichtskapsel wordt beschadigd en dat soms ook omgevende bloedvaten, zenuwen en andere weefsels beschadigd worden. Een  verstuiking komt vaak voor tijdens het sporten, door het verkeerd neerkomen bij een sprong of door een verkeerde beweging te maken.</a:t>
            </a:r>
          </a:p>
          <a:p>
            <a:pPr>
              <a:lnSpc>
                <a:spcPct val="60000"/>
              </a:lnSpc>
              <a:buFont typeface="Wingdings" pitchFamily="2" charset="2"/>
              <a:buNone/>
            </a:pPr>
            <a:endParaRPr lang="nl-BE" sz="1800"/>
          </a:p>
          <a:p>
            <a:pPr>
              <a:lnSpc>
                <a:spcPct val="60000"/>
              </a:lnSpc>
              <a:buFont typeface="Wingdings" pitchFamily="2" charset="2"/>
              <a:buNone/>
            </a:pPr>
            <a:r>
              <a:rPr lang="nl-BE" sz="1800"/>
              <a:t>Wat stel je vast?</a:t>
            </a:r>
          </a:p>
          <a:p>
            <a:pPr>
              <a:lnSpc>
                <a:spcPct val="60000"/>
              </a:lnSpc>
              <a:buFont typeface="Wingdings" pitchFamily="2" charset="2"/>
              <a:buNone/>
            </a:pPr>
            <a:endParaRPr lang="nl-BE" sz="1800"/>
          </a:p>
          <a:p>
            <a:pPr>
              <a:lnSpc>
                <a:spcPct val="60000"/>
              </a:lnSpc>
              <a:buFontTx/>
              <a:buChar char="-"/>
            </a:pPr>
            <a:r>
              <a:rPr lang="nl-BE" sz="1800"/>
              <a:t>Pijn</a:t>
            </a:r>
          </a:p>
          <a:p>
            <a:pPr>
              <a:lnSpc>
                <a:spcPct val="60000"/>
              </a:lnSpc>
              <a:buFontTx/>
              <a:buChar char="-"/>
            </a:pPr>
            <a:r>
              <a:rPr lang="nl-BE" sz="1800"/>
              <a:t>Vermindering van de bruikbaarheid van het lidmaat</a:t>
            </a:r>
          </a:p>
          <a:p>
            <a:pPr>
              <a:lnSpc>
                <a:spcPct val="60000"/>
              </a:lnSpc>
              <a:buFontTx/>
              <a:buChar char="-"/>
            </a:pPr>
            <a:r>
              <a:rPr lang="nl-BE" sz="1800"/>
              <a:t>Zwelling en blauwverkleuring</a:t>
            </a:r>
          </a:p>
          <a:p>
            <a:pPr>
              <a:lnSpc>
                <a:spcPct val="60000"/>
              </a:lnSpc>
              <a:buFontTx/>
              <a:buChar char="-"/>
            </a:pPr>
            <a:endParaRPr lang="nl-BE" sz="1800"/>
          </a:p>
          <a:p>
            <a:pPr>
              <a:lnSpc>
                <a:spcPct val="60000"/>
              </a:lnSpc>
              <a:buFontTx/>
              <a:buNone/>
            </a:pPr>
            <a:r>
              <a:rPr lang="nl-BE" sz="1800"/>
              <a:t>Wat doe je?</a:t>
            </a:r>
          </a:p>
          <a:p>
            <a:pPr>
              <a:lnSpc>
                <a:spcPct val="60000"/>
              </a:lnSpc>
              <a:buFontTx/>
              <a:buNone/>
            </a:pPr>
            <a:endParaRPr lang="nl-BE" sz="1800"/>
          </a:p>
          <a:p>
            <a:pPr>
              <a:lnSpc>
                <a:spcPct val="60000"/>
              </a:lnSpc>
              <a:buFontTx/>
              <a:buChar char="-"/>
            </a:pPr>
            <a:r>
              <a:rPr lang="nl-BE" sz="1800"/>
              <a:t>Koel het letsel af met ijs of een ijszakje dat je in een handdoek gewikkeld is.</a:t>
            </a:r>
          </a:p>
          <a:p>
            <a:pPr>
              <a:lnSpc>
                <a:spcPct val="60000"/>
              </a:lnSpc>
              <a:buFontTx/>
              <a:buChar char="-"/>
            </a:pPr>
            <a:r>
              <a:rPr lang="nl-BE" sz="1800"/>
              <a:t>Maximum 20 minuten koelen.</a:t>
            </a:r>
          </a:p>
          <a:p>
            <a:pPr>
              <a:lnSpc>
                <a:spcPct val="60000"/>
              </a:lnSpc>
              <a:buFontTx/>
              <a:buChar char="-"/>
            </a:pPr>
            <a:r>
              <a:rPr lang="nl-BE" sz="1800"/>
              <a:t>Het getroffen lidmaat zo weinig mogelijk bewegen. Vraag het slachtoffer zijn arm, hand of schouders stil te houden tegen de borst</a:t>
            </a:r>
          </a:p>
          <a:p>
            <a:pPr>
              <a:lnSpc>
                <a:spcPct val="60000"/>
              </a:lnSpc>
              <a:buFontTx/>
              <a:buChar char="-"/>
            </a:pPr>
            <a:r>
              <a:rPr lang="nl-BE" sz="1800"/>
              <a:t>Indien het om een gekwetst been of verstuikte voet gaat, laat het slachtoffer er dan niet op steunen.</a:t>
            </a:r>
          </a:p>
          <a:p>
            <a:pPr>
              <a:lnSpc>
                <a:spcPct val="60000"/>
              </a:lnSpc>
              <a:buFontTx/>
              <a:buChar char="-"/>
            </a:pPr>
            <a:r>
              <a:rPr lang="nl-BE" sz="1800"/>
              <a:t>Raadpleeg een arts als de pijn blijft duren, of bij vermoeden van ernstige verstuiking of breuk.</a:t>
            </a:r>
            <a:endParaRPr lang="nl-NL" sz="1800"/>
          </a:p>
          <a:p>
            <a:pPr>
              <a:lnSpc>
                <a:spcPct val="80000"/>
              </a:lnSpc>
            </a:pPr>
            <a:endParaRPr lang="nl-BE" sz="180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el 1"/>
          <p:cNvSpPr>
            <a:spLocks noGrp="1"/>
          </p:cNvSpPr>
          <p:nvPr>
            <p:ph type="title" idx="4294967295"/>
          </p:nvPr>
        </p:nvSpPr>
        <p:spPr/>
        <p:txBody>
          <a:bodyPr/>
          <a:lstStyle/>
          <a:p>
            <a:r>
              <a:rPr lang="nl-BE"/>
              <a:t>gevallen</a:t>
            </a:r>
          </a:p>
        </p:txBody>
      </p:sp>
      <p:sp>
        <p:nvSpPr>
          <p:cNvPr id="236546" name="Tijdelijke aanduiding voor inhoud 2"/>
          <p:cNvSpPr>
            <a:spLocks noGrp="1"/>
          </p:cNvSpPr>
          <p:nvPr>
            <p:ph idx="4294967295"/>
          </p:nvPr>
        </p:nvSpPr>
        <p:spPr/>
        <p:txBody>
          <a:bodyPr/>
          <a:lstStyle/>
          <a:p>
            <a:pPr>
              <a:buFontTx/>
              <a:buNone/>
            </a:pPr>
            <a:r>
              <a:rPr lang="nl-BE"/>
              <a:t>Wat gaan we niet doen?</a:t>
            </a:r>
          </a:p>
          <a:p>
            <a:pPr>
              <a:buFontTx/>
              <a:buNone/>
            </a:pPr>
            <a:endParaRPr lang="nl-BE"/>
          </a:p>
          <a:p>
            <a:pPr>
              <a:buFont typeface="Wingdings" pitchFamily="2" charset="2"/>
              <a:buChar char="Ø"/>
            </a:pPr>
            <a:r>
              <a:rPr lang="nl-BE"/>
              <a:t>persoon optillen</a:t>
            </a:r>
          </a:p>
          <a:p>
            <a:pPr>
              <a:buFont typeface="Wingdings" pitchFamily="2" charset="2"/>
              <a:buChar char="Ø"/>
            </a:pPr>
            <a:r>
              <a:rPr lang="nl-BE"/>
              <a:t>persoon verplaatsen</a:t>
            </a:r>
          </a:p>
          <a:p>
            <a:pPr>
              <a:buFont typeface="Wingdings" pitchFamily="2" charset="2"/>
              <a:buChar char="Ø"/>
            </a:pPr>
            <a:r>
              <a:rPr lang="nl-BE"/>
              <a:t>persoon alleen laten</a:t>
            </a:r>
          </a:p>
          <a:p>
            <a:pPr>
              <a:buFont typeface="Wingdings" pitchFamily="2" charset="2"/>
              <a:buChar char="Ø"/>
            </a:pPr>
            <a:r>
              <a:rPr lang="nl-BE"/>
              <a:t>Helm afhalen</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el 1"/>
          <p:cNvSpPr>
            <a:spLocks noGrp="1"/>
          </p:cNvSpPr>
          <p:nvPr>
            <p:ph type="title" idx="4294967295"/>
          </p:nvPr>
        </p:nvSpPr>
        <p:spPr/>
        <p:txBody>
          <a:bodyPr/>
          <a:lstStyle/>
          <a:p>
            <a:r>
              <a:rPr lang="nl-BE"/>
              <a:t>gevallen</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700"/>
              <a:t>Wat te doen?</a:t>
            </a:r>
          </a:p>
          <a:p>
            <a:pPr>
              <a:lnSpc>
                <a:spcPct val="80000"/>
              </a:lnSpc>
              <a:buFont typeface="Wingdings" pitchFamily="2" charset="2"/>
              <a:buChar char="ü"/>
            </a:pPr>
            <a:r>
              <a:rPr lang="nl-BE" sz="2700"/>
              <a:t> rust is zeer belangrijk</a:t>
            </a:r>
          </a:p>
          <a:p>
            <a:pPr>
              <a:lnSpc>
                <a:spcPct val="80000"/>
              </a:lnSpc>
              <a:buFont typeface="Wingdings" pitchFamily="2" charset="2"/>
              <a:buChar char="ü"/>
            </a:pPr>
            <a:r>
              <a:rPr lang="nl-BE" sz="2700"/>
              <a:t>Immobiliseer hoofd en hals</a:t>
            </a:r>
          </a:p>
          <a:p>
            <a:pPr>
              <a:lnSpc>
                <a:spcPct val="80000"/>
              </a:lnSpc>
              <a:buFont typeface="Wingdings" pitchFamily="2" charset="2"/>
              <a:buChar char="ü"/>
            </a:pPr>
            <a:r>
              <a:rPr lang="nl-BE" sz="2700"/>
              <a:t>Als een houtblok verplaatsen</a:t>
            </a:r>
          </a:p>
          <a:p>
            <a:pPr>
              <a:lnSpc>
                <a:spcPct val="80000"/>
              </a:lnSpc>
              <a:buFont typeface="Wingdings" pitchFamily="2" charset="2"/>
              <a:buChar char="ü"/>
            </a:pPr>
            <a:r>
              <a:rPr lang="nl-BE" sz="2700"/>
              <a:t>Controleer het hele lichaam</a:t>
            </a:r>
          </a:p>
          <a:p>
            <a:pPr>
              <a:lnSpc>
                <a:spcPct val="80000"/>
              </a:lnSpc>
              <a:buFont typeface="Wingdings" pitchFamily="2" charset="2"/>
              <a:buChar char="ü"/>
            </a:pPr>
            <a:r>
              <a:rPr lang="nl-BE" sz="2700"/>
              <a:t>Let op benauwdheid</a:t>
            </a:r>
          </a:p>
          <a:p>
            <a:pPr>
              <a:lnSpc>
                <a:spcPct val="80000"/>
              </a:lnSpc>
              <a:buFont typeface="Wingdings" pitchFamily="2" charset="2"/>
              <a:buChar char="ü"/>
            </a:pPr>
            <a:r>
              <a:rPr lang="nl-BE" sz="2700"/>
              <a:t>Let op buikpijn</a:t>
            </a:r>
          </a:p>
          <a:p>
            <a:pPr>
              <a:lnSpc>
                <a:spcPct val="80000"/>
              </a:lnSpc>
              <a:buFont typeface="Wingdings" pitchFamily="2" charset="2"/>
              <a:buChar char="ü"/>
            </a:pPr>
            <a:r>
              <a:rPr lang="nl-BE" sz="2700"/>
              <a:t>Let op sufheid</a:t>
            </a:r>
          </a:p>
          <a:p>
            <a:pPr>
              <a:lnSpc>
                <a:spcPct val="80000"/>
              </a:lnSpc>
              <a:buFont typeface="Wingdings" pitchFamily="2" charset="2"/>
              <a:buChar char="ü"/>
            </a:pPr>
            <a:r>
              <a:rPr lang="nl-BE" sz="2700"/>
              <a:t>Braken bij een suf kind is gevaarlijk</a:t>
            </a:r>
          </a:p>
          <a:p>
            <a:pPr>
              <a:lnSpc>
                <a:spcPct val="80000"/>
              </a:lnSpc>
              <a:buFont typeface="Wingdings" pitchFamily="2" charset="2"/>
              <a:buChar char="ü"/>
            </a:pPr>
            <a:r>
              <a:rPr lang="nl-BE" sz="2700"/>
              <a:t>Hoogte van val onbelangrijk</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el 1"/>
          <p:cNvSpPr>
            <a:spLocks noGrp="1"/>
          </p:cNvSpPr>
          <p:nvPr>
            <p:ph type="title" idx="4294967295"/>
          </p:nvPr>
        </p:nvSpPr>
        <p:spPr/>
        <p:txBody>
          <a:bodyPr/>
          <a:lstStyle/>
          <a:p>
            <a:r>
              <a:rPr lang="nl-BE"/>
              <a:t>Gevallen op hoofd</a:t>
            </a:r>
          </a:p>
        </p:txBody>
      </p:sp>
      <p:sp>
        <p:nvSpPr>
          <p:cNvPr id="238594" name="Tijdelijke aanduiding voor inhoud 2"/>
          <p:cNvSpPr>
            <a:spLocks noGrp="1"/>
          </p:cNvSpPr>
          <p:nvPr>
            <p:ph idx="4294967295"/>
          </p:nvPr>
        </p:nvSpPr>
        <p:spPr>
          <a:xfrm>
            <a:off x="428625" y="1643063"/>
            <a:ext cx="8229600" cy="4525962"/>
          </a:xfrm>
        </p:spPr>
        <p:txBody>
          <a:bodyPr/>
          <a:lstStyle/>
          <a:p>
            <a:pPr>
              <a:buFontTx/>
              <a:buNone/>
            </a:pPr>
            <a:r>
              <a:rPr lang="nl-BE" b="1" u="sng"/>
              <a:t>Immobiliseer hoofd en nek</a:t>
            </a:r>
          </a:p>
          <a:p>
            <a:pPr>
              <a:buFontTx/>
              <a:buNone/>
            </a:pPr>
            <a:endParaRPr lang="nl-BE"/>
          </a:p>
          <a:p>
            <a:r>
              <a:rPr lang="nl-BE"/>
              <a:t>Jaw thrust</a:t>
            </a:r>
          </a:p>
          <a:p>
            <a:r>
              <a:rPr lang="nl-BE"/>
              <a:t>Nooit meer loslaten</a:t>
            </a:r>
          </a:p>
          <a:p>
            <a:r>
              <a:rPr lang="nl-BE"/>
              <a:t>Tenzij kind er onrustiger van wordt</a:t>
            </a:r>
          </a:p>
          <a:p>
            <a:pPr>
              <a:buFontTx/>
              <a:buNone/>
            </a:pPr>
            <a:endParaRPr lang="nl-BE"/>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el 1"/>
          <p:cNvSpPr>
            <a:spLocks noGrp="1"/>
          </p:cNvSpPr>
          <p:nvPr>
            <p:ph type="title" idx="4294967295"/>
          </p:nvPr>
        </p:nvSpPr>
        <p:spPr/>
        <p:txBody>
          <a:bodyPr/>
          <a:lstStyle/>
          <a:p>
            <a:r>
              <a:rPr lang="nl-BE"/>
              <a:t>Gevallen op  hoofd</a:t>
            </a:r>
          </a:p>
        </p:txBody>
      </p:sp>
      <p:sp>
        <p:nvSpPr>
          <p:cNvPr id="239618" name="Tijdelijke aanduiding voor inhoud 2"/>
          <p:cNvSpPr>
            <a:spLocks noGrp="1"/>
          </p:cNvSpPr>
          <p:nvPr>
            <p:ph idx="4294967295"/>
          </p:nvPr>
        </p:nvSpPr>
        <p:spPr/>
        <p:txBody>
          <a:bodyPr/>
          <a:lstStyle/>
          <a:p>
            <a:pPr algn="ctr">
              <a:buFontTx/>
              <a:buNone/>
            </a:pPr>
            <a:r>
              <a:rPr lang="nl-BE"/>
              <a:t>Immobilisatie</a:t>
            </a:r>
          </a:p>
          <a:p>
            <a:pPr>
              <a:buFontTx/>
              <a:buNone/>
            </a:pPr>
            <a:endParaRPr lang="nl-BE"/>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el 1"/>
          <p:cNvSpPr>
            <a:spLocks noGrp="1"/>
          </p:cNvSpPr>
          <p:nvPr>
            <p:ph type="title" idx="4294967295"/>
          </p:nvPr>
        </p:nvSpPr>
        <p:spPr/>
        <p:txBody>
          <a:bodyPr/>
          <a:lstStyle/>
          <a:p>
            <a:r>
              <a:rPr lang="nl-BE"/>
              <a:t>Gevallen op hoofd</a:t>
            </a:r>
          </a:p>
        </p:txBody>
      </p:sp>
      <p:sp>
        <p:nvSpPr>
          <p:cNvPr id="240642" name="Tijdelijke aanduiding voor inhoud 2"/>
          <p:cNvSpPr>
            <a:spLocks noGrp="1"/>
          </p:cNvSpPr>
          <p:nvPr>
            <p:ph idx="4294967295"/>
          </p:nvPr>
        </p:nvSpPr>
        <p:spPr/>
        <p:txBody>
          <a:bodyPr/>
          <a:lstStyle/>
          <a:p>
            <a:r>
              <a:rPr lang="nl-BE" b="1"/>
              <a:t>Wekadviezen</a:t>
            </a:r>
          </a:p>
          <a:p>
            <a:pPr>
              <a:buFontTx/>
              <a:buNone/>
            </a:pPr>
            <a:endParaRPr lang="nl-BE" b="1"/>
          </a:p>
          <a:p>
            <a:pPr>
              <a:buFontTx/>
              <a:buChar char="-"/>
            </a:pPr>
            <a:r>
              <a:rPr lang="nl-BE"/>
              <a:t>Pupillen niet even groot</a:t>
            </a:r>
          </a:p>
          <a:p>
            <a:pPr>
              <a:buFontTx/>
              <a:buChar char="-"/>
            </a:pPr>
            <a:r>
              <a:rPr lang="nl-BE"/>
              <a:t>Herhaald braken</a:t>
            </a:r>
          </a:p>
          <a:p>
            <a:pPr>
              <a:buFontTx/>
              <a:buChar char="-"/>
            </a:pPr>
            <a:r>
              <a:rPr lang="nl-BE"/>
              <a:t>Evenwichtsverlies</a:t>
            </a:r>
          </a:p>
          <a:p>
            <a:pPr>
              <a:buFontTx/>
              <a:buChar char="-"/>
            </a:pPr>
            <a:r>
              <a:rPr lang="nl-BE"/>
              <a:t>Asymmetrie bewegingen</a:t>
            </a:r>
          </a:p>
          <a:p>
            <a:pPr>
              <a:buFontTx/>
              <a:buChar char="-"/>
            </a:pPr>
            <a:r>
              <a:rPr lang="nl-BE"/>
              <a:t>Slaperig en moeilijk wekbaar</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el 1"/>
          <p:cNvSpPr>
            <a:spLocks noGrp="1"/>
          </p:cNvSpPr>
          <p:nvPr>
            <p:ph type="title" idx="4294967295"/>
          </p:nvPr>
        </p:nvSpPr>
        <p:spPr/>
        <p:txBody>
          <a:bodyPr/>
          <a:lstStyle/>
          <a:p>
            <a:r>
              <a:rPr lang="nl-BE"/>
              <a:t>gevallen</a:t>
            </a:r>
          </a:p>
        </p:txBody>
      </p:sp>
      <p:sp>
        <p:nvSpPr>
          <p:cNvPr id="3" name="Tijdelijke aanduiding voor inhoud 2"/>
          <p:cNvSpPr>
            <a:spLocks noGrp="1"/>
          </p:cNvSpPr>
          <p:nvPr>
            <p:ph idx="4294967295"/>
          </p:nvPr>
        </p:nvSpPr>
        <p:spPr/>
        <p:txBody>
          <a:bodyPr>
            <a:normAutofit/>
          </a:bodyPr>
          <a:lstStyle/>
          <a:p>
            <a:pPr>
              <a:lnSpc>
                <a:spcPct val="90000"/>
              </a:lnSpc>
            </a:pPr>
            <a:r>
              <a:rPr lang="nl-BE" b="1"/>
              <a:t>Naar huisarts of spoedgevallen als:</a:t>
            </a:r>
          </a:p>
          <a:p>
            <a:pPr>
              <a:lnSpc>
                <a:spcPct val="90000"/>
              </a:lnSpc>
              <a:buFontTx/>
              <a:buChar char="-"/>
            </a:pPr>
            <a:r>
              <a:rPr lang="nl-BE"/>
              <a:t>Bewustzijsverlies of sufheid </a:t>
            </a:r>
          </a:p>
          <a:p>
            <a:pPr>
              <a:lnSpc>
                <a:spcPct val="90000"/>
              </a:lnSpc>
              <a:buFontTx/>
              <a:buChar char="-"/>
            </a:pPr>
            <a:r>
              <a:rPr lang="nl-BE"/>
              <a:t>Elke val van meer dan 4 meter hoogte</a:t>
            </a:r>
          </a:p>
          <a:p>
            <a:pPr>
              <a:lnSpc>
                <a:spcPct val="90000"/>
              </a:lnSpc>
              <a:buFontTx/>
              <a:buChar char="-"/>
            </a:pPr>
            <a:r>
              <a:rPr lang="nl-BE"/>
              <a:t>Stomp trauma buik of borst of rug</a:t>
            </a:r>
          </a:p>
          <a:p>
            <a:pPr>
              <a:lnSpc>
                <a:spcPct val="90000"/>
              </a:lnSpc>
              <a:buFontTx/>
              <a:buChar char="-"/>
            </a:pPr>
            <a:r>
              <a:rPr lang="nl-BE"/>
              <a:t>Verkeersongeval</a:t>
            </a:r>
          </a:p>
          <a:p>
            <a:pPr>
              <a:lnSpc>
                <a:spcPct val="90000"/>
              </a:lnSpc>
              <a:buFontTx/>
              <a:buChar char="-"/>
            </a:pPr>
            <a:r>
              <a:rPr lang="nl-BE"/>
              <a:t>Buikpijn</a:t>
            </a:r>
          </a:p>
          <a:p>
            <a:pPr>
              <a:lnSpc>
                <a:spcPct val="90000"/>
              </a:lnSpc>
              <a:buFontTx/>
              <a:buChar char="-"/>
            </a:pPr>
            <a:r>
              <a:rPr lang="nl-BE"/>
              <a:t>Ademnood</a:t>
            </a:r>
          </a:p>
          <a:p>
            <a:pPr>
              <a:lnSpc>
                <a:spcPct val="90000"/>
              </a:lnSpc>
              <a:buFontTx/>
              <a:buChar char="-"/>
            </a:pPr>
            <a:r>
              <a:rPr lang="nl-BE"/>
              <a:t>Val op hoofd met alarmtekens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el 1"/>
          <p:cNvSpPr>
            <a:spLocks noGrp="1"/>
          </p:cNvSpPr>
          <p:nvPr>
            <p:ph type="title" idx="4294967295"/>
          </p:nvPr>
        </p:nvSpPr>
        <p:spPr/>
        <p:txBody>
          <a:bodyPr/>
          <a:lstStyle/>
          <a:p>
            <a:r>
              <a:rPr lang="nl-BE"/>
              <a:t>pijnstilling</a:t>
            </a:r>
          </a:p>
        </p:txBody>
      </p:sp>
      <p:sp>
        <p:nvSpPr>
          <p:cNvPr id="242690" name="Tijdelijke aanduiding voor inhoud 2"/>
          <p:cNvSpPr>
            <a:spLocks noGrp="1"/>
          </p:cNvSpPr>
          <p:nvPr>
            <p:ph idx="4294967295"/>
          </p:nvPr>
        </p:nvSpPr>
        <p:spPr/>
        <p:txBody>
          <a:bodyPr/>
          <a:lstStyle/>
          <a:p>
            <a:r>
              <a:rPr lang="nl-BE"/>
              <a:t>Vaak vergeten,maar toch erg belangrijk</a:t>
            </a:r>
          </a:p>
          <a:p>
            <a:r>
              <a:rPr lang="nl-BE"/>
              <a:t>Pijn heeft alarmfunctie</a:t>
            </a:r>
          </a:p>
          <a:p>
            <a:r>
              <a:rPr lang="nl-BE"/>
              <a:t>Maar eens die gespeeld, vooral lastig</a:t>
            </a:r>
          </a:p>
          <a:p>
            <a:r>
              <a:rPr lang="nl-BE"/>
              <a:t>Pijn bemoeilijkt onderzoek en behandeling</a:t>
            </a:r>
          </a:p>
          <a:p>
            <a:r>
              <a:rPr lang="nl-BE"/>
              <a:t>Pijn vertraagt genezing</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el 1"/>
          <p:cNvSpPr>
            <a:spLocks noGrp="1"/>
          </p:cNvSpPr>
          <p:nvPr>
            <p:ph type="title" idx="4294967295"/>
          </p:nvPr>
        </p:nvSpPr>
        <p:spPr/>
        <p:txBody>
          <a:bodyPr/>
          <a:lstStyle/>
          <a:p>
            <a:r>
              <a:rPr lang="nl-BE"/>
              <a:t>pijnstilling</a:t>
            </a:r>
          </a:p>
        </p:txBody>
      </p:sp>
      <p:sp>
        <p:nvSpPr>
          <p:cNvPr id="243714"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el 1"/>
          <p:cNvSpPr>
            <a:spLocks noGrp="1"/>
          </p:cNvSpPr>
          <p:nvPr>
            <p:ph type="title" idx="4294967295"/>
          </p:nvPr>
        </p:nvSpPr>
        <p:spPr/>
        <p:txBody>
          <a:bodyPr/>
          <a:lstStyle/>
          <a:p>
            <a:r>
              <a:rPr lang="nl-BE"/>
              <a:t>pijnstilling</a:t>
            </a:r>
          </a:p>
        </p:txBody>
      </p:sp>
      <p:sp>
        <p:nvSpPr>
          <p:cNvPr id="244738" name="Tijdelijke aanduiding voor inhoud 2"/>
          <p:cNvSpPr>
            <a:spLocks noGrp="1"/>
          </p:cNvSpPr>
          <p:nvPr>
            <p:ph idx="4294967295"/>
          </p:nvPr>
        </p:nvSpPr>
        <p:spPr/>
        <p:txBody>
          <a:bodyPr/>
          <a:lstStyle/>
          <a:p>
            <a:pPr>
              <a:buFontTx/>
              <a:buNone/>
            </a:pPr>
            <a:r>
              <a:rPr lang="nl-BE"/>
              <a:t>Wat gaan we niet doen?</a:t>
            </a:r>
          </a:p>
          <a:p>
            <a:pPr>
              <a:buFontTx/>
              <a:buNone/>
            </a:pPr>
            <a:endParaRPr lang="nl-BE"/>
          </a:p>
          <a:p>
            <a:r>
              <a:rPr lang="nl-BE"/>
              <a:t>Aspirine</a:t>
            </a:r>
          </a:p>
          <a:p>
            <a:r>
              <a:rPr lang="nl-BE"/>
              <a:t>Laten drinken bij breuken of mogelijkheid tot operatie</a:t>
            </a:r>
          </a:p>
          <a:p>
            <a:r>
              <a:rPr lang="nl-BE"/>
              <a:t>Volwassen produkten toedienen bij kinderen</a:t>
            </a:r>
          </a:p>
          <a:p>
            <a:r>
              <a:rPr lang="nl-BE"/>
              <a:t>homeopathie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idx="4294967295"/>
          </p:nvPr>
        </p:nvSpPr>
        <p:spPr/>
        <p:txBody>
          <a:bodyPr/>
          <a:lstStyle/>
          <a:p>
            <a:r>
              <a:rPr lang="nl-BE"/>
              <a:t>Kleine wondjes</a:t>
            </a:r>
          </a:p>
        </p:txBody>
      </p:sp>
      <p:sp>
        <p:nvSpPr>
          <p:cNvPr id="32770" name="Tijdelijke aanduiding voor inhoud 2"/>
          <p:cNvSpPr>
            <a:spLocks noGrp="1"/>
          </p:cNvSpPr>
          <p:nvPr>
            <p:ph idx="4294967295"/>
          </p:nvPr>
        </p:nvSpPr>
        <p:spPr/>
        <p:txBody>
          <a:bodyPr/>
          <a:lstStyle/>
          <a:p>
            <a:r>
              <a:rPr lang="nl-BE" sz="4800"/>
              <a:t>Wat gaan we wel doen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el 1"/>
          <p:cNvSpPr>
            <a:spLocks noGrp="1"/>
          </p:cNvSpPr>
          <p:nvPr>
            <p:ph type="title" idx="4294967295"/>
          </p:nvPr>
        </p:nvSpPr>
        <p:spPr/>
        <p:txBody>
          <a:bodyPr/>
          <a:lstStyle/>
          <a:p>
            <a:r>
              <a:rPr lang="nl-BE"/>
              <a:t>pijnstilling</a:t>
            </a:r>
          </a:p>
        </p:txBody>
      </p:sp>
      <p:sp>
        <p:nvSpPr>
          <p:cNvPr id="245762" name="Tijdelijke aanduiding voor inhoud 2"/>
          <p:cNvSpPr>
            <a:spLocks noGrp="1"/>
          </p:cNvSpPr>
          <p:nvPr>
            <p:ph idx="4294967295"/>
          </p:nvPr>
        </p:nvSpPr>
        <p:spPr/>
        <p:txBody>
          <a:bodyPr/>
          <a:lstStyle/>
          <a:p>
            <a:pPr>
              <a:buFontTx/>
              <a:buNone/>
            </a:pPr>
            <a:r>
              <a:rPr lang="nl-BE"/>
              <a:t>Te doen?</a:t>
            </a:r>
          </a:p>
          <a:p>
            <a:pPr>
              <a:buFontTx/>
              <a:buNone/>
            </a:pPr>
            <a:endParaRPr lang="nl-BE"/>
          </a:p>
          <a:p>
            <a:r>
              <a:rPr lang="nl-BE"/>
              <a:t>Matig koele kompressen</a:t>
            </a:r>
          </a:p>
          <a:p>
            <a:r>
              <a:rPr lang="nl-BE"/>
              <a:t>Drankje als geen breuk of operatie</a:t>
            </a:r>
          </a:p>
          <a:p>
            <a:r>
              <a:rPr lang="nl-BE"/>
              <a:t>Suppo indien wel of misschien operatie</a:t>
            </a:r>
          </a:p>
          <a:p>
            <a:r>
              <a:rPr lang="nl-BE"/>
              <a:t>Lokaal gel</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el 1"/>
          <p:cNvSpPr>
            <a:spLocks noGrp="1"/>
          </p:cNvSpPr>
          <p:nvPr>
            <p:ph type="title" idx="4294967295"/>
          </p:nvPr>
        </p:nvSpPr>
        <p:spPr/>
        <p:txBody>
          <a:bodyPr/>
          <a:lstStyle/>
          <a:p>
            <a:r>
              <a:rPr lang="nl-BE"/>
              <a:t>pijnstilling</a:t>
            </a:r>
          </a:p>
        </p:txBody>
      </p:sp>
      <p:sp>
        <p:nvSpPr>
          <p:cNvPr id="246786" name="Tijdelijke aanduiding voor inhoud 2"/>
          <p:cNvSpPr>
            <a:spLocks noGrp="1"/>
          </p:cNvSpPr>
          <p:nvPr>
            <p:ph idx="4294967295"/>
          </p:nvPr>
        </p:nvSpPr>
        <p:spPr/>
        <p:txBody>
          <a:bodyPr/>
          <a:lstStyle/>
          <a:p>
            <a:r>
              <a:rPr lang="nl-BE"/>
              <a:t>Koele kompressen of doek</a:t>
            </a:r>
          </a:p>
          <a:p>
            <a:r>
              <a:rPr lang="nl-BE"/>
              <a:t>Flexium gel (idem voltaren,…) voor gesloten kneuzingen</a:t>
            </a:r>
          </a:p>
          <a:p>
            <a:r>
              <a:rPr lang="nl-BE"/>
              <a:t>Breuken spalken en in draagdoek</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el 1"/>
          <p:cNvSpPr>
            <a:spLocks noGrp="1"/>
          </p:cNvSpPr>
          <p:nvPr>
            <p:ph type="title" idx="4294967295"/>
          </p:nvPr>
        </p:nvSpPr>
        <p:spPr/>
        <p:txBody>
          <a:bodyPr/>
          <a:lstStyle/>
          <a:p>
            <a:r>
              <a:rPr lang="nl-BE"/>
              <a:t>Hoe de temperatuur meten?</a:t>
            </a:r>
          </a:p>
        </p:txBody>
      </p:sp>
      <p:sp>
        <p:nvSpPr>
          <p:cNvPr id="247810" name="Tijdelijke aanduiding voor inhoud 2"/>
          <p:cNvSpPr>
            <a:spLocks noGrp="1"/>
          </p:cNvSpPr>
          <p:nvPr>
            <p:ph idx="4294967295"/>
          </p:nvPr>
        </p:nvSpPr>
        <p:spPr/>
        <p:txBody>
          <a:bodyPr/>
          <a:lstStyle/>
          <a:p>
            <a:r>
              <a:rPr lang="nl-BE"/>
              <a:t>Onder de tong (5 minuten, !!! Gevaarlijk)</a:t>
            </a:r>
          </a:p>
          <a:p>
            <a:r>
              <a:rPr lang="nl-BE"/>
              <a:t>Onder de oksel (10 minuten )</a:t>
            </a:r>
          </a:p>
          <a:p>
            <a:r>
              <a:rPr lang="nl-BE"/>
              <a:t>Rectaal, in de anus (3 minuten)</a:t>
            </a:r>
          </a:p>
          <a:p>
            <a:r>
              <a:rPr lang="nl-BE"/>
              <a:t>In het oor (2 seconden)</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el 1"/>
          <p:cNvSpPr>
            <a:spLocks noGrp="1"/>
          </p:cNvSpPr>
          <p:nvPr>
            <p:ph type="title" idx="4294967295"/>
          </p:nvPr>
        </p:nvSpPr>
        <p:spPr/>
        <p:txBody>
          <a:bodyPr/>
          <a:lstStyle/>
          <a:p>
            <a:r>
              <a:rPr lang="nl-BE"/>
              <a:t>koorts</a:t>
            </a:r>
          </a:p>
        </p:txBody>
      </p:sp>
      <p:sp>
        <p:nvSpPr>
          <p:cNvPr id="3" name="Tijdelijke aanduiding voor inhoud 2"/>
          <p:cNvSpPr>
            <a:spLocks noGrp="1"/>
          </p:cNvSpPr>
          <p:nvPr>
            <p:ph idx="4294967295"/>
          </p:nvPr>
        </p:nvSpPr>
        <p:spPr/>
        <p:txBody>
          <a:bodyPr>
            <a:normAutofit/>
          </a:bodyPr>
          <a:lstStyle/>
          <a:p>
            <a:pPr>
              <a:lnSpc>
                <a:spcPct val="90000"/>
              </a:lnSpc>
            </a:pPr>
            <a:r>
              <a:rPr lang="nl-BE"/>
              <a:t>De meeste kinderziekten gaan gepaard met koorts</a:t>
            </a:r>
          </a:p>
          <a:p>
            <a:pPr>
              <a:lnSpc>
                <a:spcPct val="90000"/>
              </a:lnSpc>
            </a:pPr>
            <a:r>
              <a:rPr lang="nl-BE"/>
              <a:t>De normale lichaamstemperatuur bij een kind ligt tussen de 36° en 37,5°C</a:t>
            </a:r>
          </a:p>
          <a:p>
            <a:pPr>
              <a:lnSpc>
                <a:spcPct val="90000"/>
              </a:lnSpc>
            </a:pPr>
            <a:r>
              <a:rPr lang="nl-BE"/>
              <a:t>Zakt vaak vanzelf en verdwijnt na een paar dagen</a:t>
            </a:r>
          </a:p>
          <a:p>
            <a:pPr>
              <a:lnSpc>
                <a:spcPct val="90000"/>
              </a:lnSpc>
            </a:pPr>
            <a:r>
              <a:rPr lang="nl-BE"/>
              <a:t>Koorts kan aangeven dat iemand ziek is, maar is geen graadmeter voor de ernst van de ziekte!</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el 1"/>
          <p:cNvSpPr>
            <a:spLocks noGrp="1"/>
          </p:cNvSpPr>
          <p:nvPr>
            <p:ph type="title" idx="4294967295"/>
          </p:nvPr>
        </p:nvSpPr>
        <p:spPr/>
        <p:txBody>
          <a:bodyPr/>
          <a:lstStyle/>
          <a:p>
            <a:r>
              <a:rPr lang="nl-BE"/>
              <a:t>koorts</a:t>
            </a:r>
          </a:p>
        </p:txBody>
      </p:sp>
      <p:sp>
        <p:nvSpPr>
          <p:cNvPr id="3" name="Tijdelijke aanduiding voor inhoud 2"/>
          <p:cNvSpPr>
            <a:spLocks noGrp="1"/>
          </p:cNvSpPr>
          <p:nvPr>
            <p:ph idx="4294967295"/>
          </p:nvPr>
        </p:nvSpPr>
        <p:spPr/>
        <p:txBody>
          <a:bodyPr>
            <a:normAutofit/>
          </a:bodyPr>
          <a:lstStyle/>
          <a:p>
            <a:pPr>
              <a:lnSpc>
                <a:spcPct val="80000"/>
              </a:lnSpc>
            </a:pPr>
            <a:r>
              <a:rPr lang="nl-BE" sz="3000"/>
              <a:t>Geef koorts een kans: het is een natuurlijke reactie van het lichaam</a:t>
            </a:r>
          </a:p>
          <a:p>
            <a:pPr>
              <a:lnSpc>
                <a:spcPct val="80000"/>
              </a:lnSpc>
            </a:pPr>
            <a:r>
              <a:rPr lang="nl-BE" sz="3000"/>
              <a:t>Pas ingrijpen wanneer de temperatuur:</a:t>
            </a:r>
          </a:p>
          <a:p>
            <a:pPr>
              <a:lnSpc>
                <a:spcPct val="80000"/>
              </a:lnSpc>
              <a:buFontTx/>
              <a:buNone/>
            </a:pPr>
            <a:r>
              <a:rPr lang="nl-BE" sz="3000"/>
              <a:t>		- Te hoog wordt (boven 38,5°C</a:t>
            </a:r>
          </a:p>
          <a:p>
            <a:pPr lvl="2">
              <a:lnSpc>
                <a:spcPct val="80000"/>
              </a:lnSpc>
              <a:buFontTx/>
              <a:buChar char="-"/>
            </a:pPr>
            <a:r>
              <a:rPr lang="nl-BE" sz="2200"/>
              <a:t>Of te lang aanhoudt (drie dagen)</a:t>
            </a:r>
          </a:p>
          <a:p>
            <a:pPr>
              <a:lnSpc>
                <a:spcPct val="80000"/>
              </a:lnSpc>
            </a:pPr>
            <a:r>
              <a:rPr lang="nl-BE" sz="3000"/>
              <a:t>Bij baby’s jonger dan 4 maand is koorts altijd een reden om dadelijk een arts in te schakelen</a:t>
            </a:r>
          </a:p>
          <a:p>
            <a:pPr>
              <a:lnSpc>
                <a:spcPct val="80000"/>
              </a:lnSpc>
            </a:pPr>
            <a:r>
              <a:rPr lang="nl-BE" sz="3000"/>
              <a:t>Zieke kinderen hebben vaak geen trek in eten: !! Niet erg</a:t>
            </a:r>
          </a:p>
          <a:p>
            <a:pPr>
              <a:lnSpc>
                <a:spcPct val="80000"/>
              </a:lnSpc>
            </a:pPr>
            <a:r>
              <a:rPr lang="nl-BE" sz="3000"/>
              <a:t>Laat het kind wel voldoende drinken</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el 1"/>
          <p:cNvSpPr>
            <a:spLocks noGrp="1"/>
          </p:cNvSpPr>
          <p:nvPr>
            <p:ph type="title" idx="4294967295"/>
          </p:nvPr>
        </p:nvSpPr>
        <p:spPr/>
        <p:txBody>
          <a:bodyPr/>
          <a:lstStyle/>
          <a:p>
            <a:r>
              <a:rPr lang="nl-BE"/>
              <a:t>Koorts-stuipen</a:t>
            </a:r>
            <a:br>
              <a:rPr lang="nl-BE"/>
            </a:br>
            <a:r>
              <a:rPr lang="nl-BE" sz="2000"/>
              <a:t>of “hypertherme convulies”</a:t>
            </a:r>
          </a:p>
        </p:txBody>
      </p:sp>
      <p:sp>
        <p:nvSpPr>
          <p:cNvPr id="250882" name="Tijdelijke aanduiding voor inhoud 2"/>
          <p:cNvSpPr>
            <a:spLocks noGrp="1"/>
          </p:cNvSpPr>
          <p:nvPr>
            <p:ph idx="4294967295"/>
          </p:nvPr>
        </p:nvSpPr>
        <p:spPr/>
        <p:txBody>
          <a:bodyPr/>
          <a:lstStyle/>
          <a:p>
            <a:r>
              <a:rPr lang="nl-BE"/>
              <a:t>Bij snel oplopende hoge koorts</a:t>
            </a:r>
          </a:p>
          <a:p>
            <a:r>
              <a:rPr lang="nl-BE"/>
              <a:t>Ziet er angstaanjagend uit:</a:t>
            </a:r>
          </a:p>
          <a:p>
            <a:pPr lvl="1">
              <a:buFontTx/>
              <a:buChar char="-"/>
            </a:pPr>
            <a:r>
              <a:rPr lang="nl-BE"/>
              <a:t>Bleek koortsig kind</a:t>
            </a:r>
          </a:p>
          <a:p>
            <a:pPr lvl="1">
              <a:buFontTx/>
              <a:buChar char="-"/>
            </a:pPr>
            <a:r>
              <a:rPr lang="nl-BE"/>
              <a:t>Ogen draaien naar achteren, lijkt bewusteloos, adem lijkt te stokken</a:t>
            </a:r>
          </a:p>
          <a:p>
            <a:pPr lvl="1">
              <a:buFontTx/>
              <a:buChar char="-"/>
            </a:pPr>
            <a:r>
              <a:rPr lang="nl-BE"/>
              <a:t>Schokkende bewegingen</a:t>
            </a:r>
          </a:p>
          <a:p>
            <a:pPr lvl="1">
              <a:buFontTx/>
              <a:buChar char="-"/>
            </a:pPr>
            <a:r>
              <a:rPr lang="nl-BE"/>
              <a:t>Kan enkele minuten duren</a:t>
            </a:r>
          </a:p>
          <a:p>
            <a:pPr lvl="1">
              <a:buFontTx/>
              <a:buChar char="-"/>
            </a:pPr>
            <a:r>
              <a:rPr lang="nl-BE"/>
              <a:t>Valt nadien in een diepe slaap</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Koorts-stuipen</a:t>
            </a:r>
            <a:br>
              <a:rPr lang="nl-BE" sz="4000"/>
            </a:br>
            <a:r>
              <a:rPr lang="nl-BE" sz="4000"/>
              <a:t>of “hypertherme convulies”</a:t>
            </a:r>
          </a:p>
        </p:txBody>
      </p:sp>
      <p:sp>
        <p:nvSpPr>
          <p:cNvPr id="251906" name="Tijdelijke aanduiding voor inhoud 2"/>
          <p:cNvSpPr>
            <a:spLocks noGrp="1"/>
          </p:cNvSpPr>
          <p:nvPr>
            <p:ph idx="4294967295"/>
          </p:nvPr>
        </p:nvSpPr>
        <p:spPr/>
        <p:txBody>
          <a:bodyPr/>
          <a:lstStyle/>
          <a:p>
            <a:r>
              <a:rPr lang="nl-BE"/>
              <a:t>Meestal zonder verdere schade</a:t>
            </a:r>
          </a:p>
          <a:p>
            <a:r>
              <a:rPr lang="nl-BE"/>
              <a:t>Kan (zeer zelden) herbeginnen</a:t>
            </a:r>
          </a:p>
          <a:p>
            <a:r>
              <a:rPr lang="nl-BE"/>
              <a:t>Opletten:</a:t>
            </a:r>
          </a:p>
          <a:p>
            <a:pPr lvl="1">
              <a:buFontTx/>
              <a:buChar char="-"/>
            </a:pPr>
            <a:r>
              <a:rPr lang="nl-BE"/>
              <a:t>Bij het kind blijven</a:t>
            </a:r>
          </a:p>
          <a:p>
            <a:pPr lvl="1">
              <a:buFontTx/>
              <a:buChar char="-"/>
            </a:pPr>
            <a:r>
              <a:rPr lang="nl-BE"/>
              <a:t>Ervoor te zorgen dat het zich geen pijn kan doen (kan vallen)</a:t>
            </a:r>
          </a:p>
          <a:p>
            <a:pPr lvl="1">
              <a:buFontTx/>
              <a:buChar char="-"/>
            </a:pPr>
            <a:r>
              <a:rPr lang="nl-BE"/>
              <a:t>De ademweg moet vrij blijven</a:t>
            </a:r>
          </a:p>
          <a:p>
            <a:pPr lvl="1">
              <a:buFontTx/>
              <a:buChar char="-"/>
            </a:pPr>
            <a:r>
              <a:rPr lang="nl-BE"/>
              <a:t>Roep in ieder geval na de aanval een arts erbij</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el 1"/>
          <p:cNvSpPr>
            <a:spLocks noGrp="1"/>
          </p:cNvSpPr>
          <p:nvPr>
            <p:ph type="title" idx="4294967295"/>
          </p:nvPr>
        </p:nvSpPr>
        <p:spPr/>
        <p:txBody>
          <a:bodyPr/>
          <a:lstStyle/>
          <a:p>
            <a:r>
              <a:rPr lang="nl-BE"/>
              <a:t>Koorts-stuipen</a:t>
            </a:r>
          </a:p>
        </p:txBody>
      </p:sp>
      <p:sp>
        <p:nvSpPr>
          <p:cNvPr id="252930"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te doen?</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el 1"/>
          <p:cNvSpPr>
            <a:spLocks noGrp="1"/>
          </p:cNvSpPr>
          <p:nvPr>
            <p:ph type="title" idx="4294967295"/>
          </p:nvPr>
        </p:nvSpPr>
        <p:spPr/>
        <p:txBody>
          <a:bodyPr/>
          <a:lstStyle/>
          <a:p>
            <a:r>
              <a:rPr lang="nl-BE"/>
              <a:t>Wat doen bij koorts (stuipen)?</a:t>
            </a:r>
          </a:p>
        </p:txBody>
      </p:sp>
      <p:sp>
        <p:nvSpPr>
          <p:cNvPr id="3" name="Tijdelijke aanduiding voor inhoud 2"/>
          <p:cNvSpPr>
            <a:spLocks noGrp="1"/>
          </p:cNvSpPr>
          <p:nvPr>
            <p:ph idx="4294967295"/>
          </p:nvPr>
        </p:nvSpPr>
        <p:spPr/>
        <p:txBody>
          <a:bodyPr>
            <a:normAutofit/>
          </a:bodyPr>
          <a:lstStyle/>
          <a:p>
            <a:pPr>
              <a:lnSpc>
                <a:spcPct val="90000"/>
              </a:lnSpc>
              <a:buFont typeface="Wingdings" pitchFamily="2" charset="2"/>
              <a:buChar char="ü"/>
            </a:pPr>
            <a:r>
              <a:rPr lang="nl-BE"/>
              <a:t> neerleggen om te beschermen tegen vallen</a:t>
            </a:r>
          </a:p>
          <a:p>
            <a:pPr>
              <a:lnSpc>
                <a:spcPct val="90000"/>
              </a:lnSpc>
              <a:buFont typeface="Wingdings" pitchFamily="2" charset="2"/>
              <a:buChar char="ü"/>
            </a:pPr>
            <a:r>
              <a:rPr lang="nl-BE"/>
              <a:t>Luchtwegen vrijhouden, (niet met de vingers)</a:t>
            </a:r>
          </a:p>
          <a:p>
            <a:pPr>
              <a:lnSpc>
                <a:spcPct val="90000"/>
              </a:lnSpc>
              <a:buFont typeface="Wingdings" pitchFamily="2" charset="2"/>
              <a:buChar char="ü"/>
            </a:pPr>
            <a:r>
              <a:rPr lang="nl-BE"/>
              <a:t>Uitkleden tot pamper of broekje</a:t>
            </a:r>
          </a:p>
          <a:p>
            <a:pPr>
              <a:lnSpc>
                <a:spcPct val="90000"/>
              </a:lnSpc>
              <a:buFont typeface="Wingdings" pitchFamily="2" charset="2"/>
              <a:buChar char="ü"/>
            </a:pPr>
            <a:r>
              <a:rPr lang="nl-BE"/>
              <a:t>Niet bedekken met dekens of dekbed</a:t>
            </a:r>
          </a:p>
          <a:p>
            <a:pPr>
              <a:lnSpc>
                <a:spcPct val="90000"/>
              </a:lnSpc>
              <a:buFont typeface="Wingdings" pitchFamily="2" charset="2"/>
              <a:buChar char="ü"/>
            </a:pPr>
            <a:r>
              <a:rPr lang="nl-BE"/>
              <a:t>Koude drank, véél drinken</a:t>
            </a:r>
          </a:p>
          <a:p>
            <a:pPr>
              <a:lnSpc>
                <a:spcPct val="90000"/>
              </a:lnSpc>
              <a:buFont typeface="Wingdings" pitchFamily="2" charset="2"/>
              <a:buChar char="ü"/>
            </a:pPr>
            <a:r>
              <a:rPr lang="nl-BE"/>
              <a:t>Lauw badje (temperatuur -3 graden)</a:t>
            </a:r>
          </a:p>
          <a:p>
            <a:pPr>
              <a:lnSpc>
                <a:spcPct val="90000"/>
              </a:lnSpc>
              <a:buFont typeface="Wingdings" pitchFamily="2" charset="2"/>
              <a:buChar char="ü"/>
            </a:pPr>
            <a:r>
              <a:rPr lang="nl-BE"/>
              <a:t>Paracetamol (perdolan, dafalgan, tempra,…)</a:t>
            </a:r>
          </a:p>
          <a:p>
            <a:pPr>
              <a:lnSpc>
                <a:spcPct val="90000"/>
              </a:lnSpc>
              <a:buFont typeface="Wingdings" pitchFamily="2" charset="2"/>
              <a:buChar char="ü"/>
            </a:pPr>
            <a:r>
              <a:rPr lang="nl-BE"/>
              <a:t>Ibuprofen (junifen, malafen,….)</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el 1"/>
          <p:cNvSpPr>
            <a:spLocks noGrp="1"/>
          </p:cNvSpPr>
          <p:nvPr>
            <p:ph type="title" idx="4294967295"/>
          </p:nvPr>
        </p:nvSpPr>
        <p:spPr>
          <a:xfrm>
            <a:off x="457200" y="274638"/>
            <a:ext cx="8229600" cy="2225675"/>
          </a:xfrm>
        </p:spPr>
        <p:txBody>
          <a:bodyPr/>
          <a:lstStyle/>
          <a:p>
            <a:r>
              <a:rPr lang="nl-BE"/>
              <a:t>Kind met vlekjes:</a:t>
            </a:r>
            <a:br>
              <a:rPr lang="nl-BE"/>
            </a:br>
            <a:r>
              <a:rPr lang="nl-BE"/>
              <a:t>wanneer naar de huisarts of </a:t>
            </a:r>
            <a:br>
              <a:rPr lang="nl-BE"/>
            </a:br>
            <a:r>
              <a:rPr lang="nl-BE"/>
              <a:t>naar de kinderarts?</a:t>
            </a:r>
          </a:p>
        </p:txBody>
      </p:sp>
      <p:sp>
        <p:nvSpPr>
          <p:cNvPr id="254978" name="Tijdelijke aanduiding voor inhoud 2"/>
          <p:cNvSpPr>
            <a:spLocks noGrp="1"/>
          </p:cNvSpPr>
          <p:nvPr>
            <p:ph idx="4294967295"/>
          </p:nvPr>
        </p:nvSpPr>
        <p:spPr>
          <a:xfrm>
            <a:off x="457200" y="2722563"/>
            <a:ext cx="8229600" cy="3297237"/>
          </a:xfrm>
        </p:spPr>
        <p:txBody>
          <a:bodyPr/>
          <a:lstStyle/>
          <a:p>
            <a:r>
              <a:rPr lang="nl-BE"/>
              <a:t>Neem direct contact op als het kind:</a:t>
            </a:r>
          </a:p>
          <a:p>
            <a:pPr lvl="1">
              <a:buFontTx/>
              <a:buChar char="-"/>
            </a:pPr>
            <a:r>
              <a:rPr lang="nl-BE"/>
              <a:t>Erg ziek is </a:t>
            </a:r>
          </a:p>
          <a:p>
            <a:pPr lvl="1">
              <a:buFontTx/>
              <a:buChar char="-"/>
            </a:pPr>
            <a:r>
              <a:rPr lang="nl-BE"/>
              <a:t>Suf wordt</a:t>
            </a:r>
          </a:p>
          <a:p>
            <a:pPr lvl="1">
              <a:buFontTx/>
              <a:buChar char="-"/>
            </a:pPr>
            <a:r>
              <a:rPr lang="nl-BE"/>
              <a:t>Puntvormige donkerrode vlekjes krijgt</a:t>
            </a:r>
          </a:p>
          <a:p>
            <a:r>
              <a:rPr lang="nl-BE"/>
              <a:t>Wanneer er andere verschijnselen zijn waarover u zich zorgen maakt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idx="4294967295"/>
          </p:nvPr>
        </p:nvSpPr>
        <p:spPr/>
        <p:txBody>
          <a:bodyPr/>
          <a:lstStyle/>
          <a:p>
            <a:r>
              <a:rPr lang="nl-BE"/>
              <a:t>Kleine wondjes</a:t>
            </a:r>
          </a:p>
        </p:txBody>
      </p:sp>
      <p:sp>
        <p:nvSpPr>
          <p:cNvPr id="33794" name="Tijdelijke aanduiding voor inhoud 2"/>
          <p:cNvSpPr>
            <a:spLocks noGrp="1"/>
          </p:cNvSpPr>
          <p:nvPr>
            <p:ph idx="4294967295"/>
          </p:nvPr>
        </p:nvSpPr>
        <p:spPr/>
        <p:txBody>
          <a:bodyPr/>
          <a:lstStyle/>
          <a:p>
            <a:r>
              <a:rPr lang="nl-BE"/>
              <a:t>Spoelen met lauw water</a:t>
            </a:r>
          </a:p>
          <a:p>
            <a:r>
              <a:rPr lang="nl-BE"/>
              <a:t>Wonde goed nakijken</a:t>
            </a:r>
          </a:p>
          <a:p>
            <a:pPr lvl="1">
              <a:buFontTx/>
              <a:buChar char="-"/>
            </a:pPr>
            <a:r>
              <a:rPr lang="nl-BE"/>
              <a:t>Dieper dan alleen huid?</a:t>
            </a:r>
          </a:p>
          <a:p>
            <a:pPr lvl="1">
              <a:buFontTx/>
              <a:buChar char="-"/>
            </a:pPr>
            <a:r>
              <a:rPr lang="nl-BE"/>
              <a:t>Vuil?</a:t>
            </a:r>
          </a:p>
          <a:p>
            <a:pPr lvl="1">
              <a:buFontTx/>
              <a:buChar char="-"/>
            </a:pPr>
            <a:r>
              <a:rPr lang="nl-BE"/>
              <a:t>Aangezicht?</a:t>
            </a:r>
          </a:p>
          <a:p>
            <a:pPr lvl="1">
              <a:buFontTx/>
              <a:buChar char="-"/>
            </a:pPr>
            <a:r>
              <a:rPr lang="nl-BE"/>
              <a:t>Blijft bloeden?</a:t>
            </a:r>
          </a:p>
          <a:p>
            <a:r>
              <a:rPr lang="nl-BE"/>
              <a:t>Vaccinatie?</a:t>
            </a:r>
          </a:p>
          <a:p>
            <a:r>
              <a:rPr lang="nl-BE"/>
              <a:t>Antiserum tetanus</a:t>
            </a:r>
          </a:p>
          <a:p>
            <a:pPr>
              <a:buFontTx/>
              <a:buNone/>
            </a:pPr>
            <a:endParaRPr lang="nl-BE"/>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Hersenvliesontsteking</a:t>
            </a:r>
            <a:br>
              <a:rPr lang="nl-BE" sz="4000"/>
            </a:br>
            <a:r>
              <a:rPr lang="nl-BE" sz="4000"/>
              <a:t>meningitis</a:t>
            </a:r>
          </a:p>
        </p:txBody>
      </p:sp>
      <p:sp>
        <p:nvSpPr>
          <p:cNvPr id="256002" name="Tijdelijke aanduiding voor inhoud 2"/>
          <p:cNvSpPr>
            <a:spLocks noGrp="1"/>
          </p:cNvSpPr>
          <p:nvPr>
            <p:ph idx="4294967295"/>
          </p:nvPr>
        </p:nvSpPr>
        <p:spPr/>
        <p:txBody>
          <a:bodyPr/>
          <a:lstStyle/>
          <a:p>
            <a:r>
              <a:rPr lang="nl-BE"/>
              <a:t>Kan door zowel een virus als een bacterie worden veroorzaakt</a:t>
            </a:r>
          </a:p>
          <a:p>
            <a:endParaRPr lang="nl-BE"/>
          </a:p>
          <a:p>
            <a:r>
              <a:rPr lang="nl-BE"/>
              <a:t>Gevaarlijkst zijn de bacteriën:</a:t>
            </a:r>
          </a:p>
          <a:p>
            <a:pPr lvl="1">
              <a:buFontTx/>
              <a:buChar char="-"/>
            </a:pPr>
            <a:r>
              <a:rPr lang="nl-BE"/>
              <a:t>Meningokok</a:t>
            </a:r>
          </a:p>
          <a:p>
            <a:pPr lvl="1">
              <a:buFontTx/>
              <a:buChar char="-"/>
            </a:pPr>
            <a:r>
              <a:rPr lang="nl-BE"/>
              <a:t>Streptokok</a:t>
            </a:r>
          </a:p>
          <a:p>
            <a:pPr lvl="1">
              <a:buFontTx/>
              <a:buChar char="-"/>
            </a:pPr>
            <a:r>
              <a:rPr lang="nl-BE"/>
              <a:t>Hemofilus</a:t>
            </a:r>
          </a:p>
          <a:p>
            <a:pPr lvl="1">
              <a:buFontTx/>
              <a:buChar char="-"/>
            </a:pPr>
            <a:r>
              <a:rPr lang="nl-BE"/>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Hersenvliesontsteking</a:t>
            </a:r>
            <a:br>
              <a:rPr lang="nl-BE" sz="4000"/>
            </a:br>
            <a:r>
              <a:rPr lang="nl-BE" sz="4000"/>
              <a:t>meningitis</a:t>
            </a:r>
          </a:p>
        </p:txBody>
      </p:sp>
      <p:sp>
        <p:nvSpPr>
          <p:cNvPr id="3" name="Tijdelijke aanduiding voor inhoud 2"/>
          <p:cNvSpPr>
            <a:spLocks noGrp="1"/>
          </p:cNvSpPr>
          <p:nvPr>
            <p:ph idx="4294967295"/>
          </p:nvPr>
        </p:nvSpPr>
        <p:spPr/>
        <p:txBody>
          <a:bodyPr>
            <a:normAutofit/>
          </a:bodyPr>
          <a:lstStyle/>
          <a:p>
            <a:pPr>
              <a:lnSpc>
                <a:spcPct val="90000"/>
              </a:lnSpc>
            </a:pPr>
            <a:r>
              <a:rPr lang="nl-BE" b="1" u="sng"/>
              <a:t>Symptomen bij baby’s:</a:t>
            </a:r>
          </a:p>
          <a:p>
            <a:pPr>
              <a:lnSpc>
                <a:spcPct val="90000"/>
              </a:lnSpc>
              <a:buFontTx/>
              <a:buChar char="-"/>
            </a:pPr>
            <a:r>
              <a:rPr lang="nl-BE"/>
              <a:t>Slechter drinken</a:t>
            </a:r>
          </a:p>
          <a:p>
            <a:pPr>
              <a:lnSpc>
                <a:spcPct val="90000"/>
              </a:lnSpc>
              <a:buFontTx/>
              <a:buChar char="-"/>
            </a:pPr>
            <a:r>
              <a:rPr lang="nl-BE"/>
              <a:t>Snel geïrriteerd zijn</a:t>
            </a:r>
          </a:p>
          <a:p>
            <a:pPr>
              <a:lnSpc>
                <a:spcPct val="90000"/>
              </a:lnSpc>
              <a:buFontTx/>
              <a:buChar char="-"/>
            </a:pPr>
            <a:r>
              <a:rPr lang="nl-BE"/>
              <a:t>Veel huilen</a:t>
            </a:r>
          </a:p>
          <a:p>
            <a:pPr>
              <a:lnSpc>
                <a:spcPct val="90000"/>
              </a:lnSpc>
              <a:buFontTx/>
              <a:buChar char="-"/>
            </a:pPr>
            <a:r>
              <a:rPr lang="nl-BE"/>
              <a:t>Soms overgeven</a:t>
            </a:r>
          </a:p>
          <a:p>
            <a:pPr>
              <a:lnSpc>
                <a:spcPct val="90000"/>
              </a:lnSpc>
              <a:buFontTx/>
              <a:buChar char="-"/>
            </a:pPr>
            <a:r>
              <a:rPr lang="nl-BE"/>
              <a:t>Niet altijd koorts, soms zelfs een te lage lichaamstemperatuur</a:t>
            </a:r>
          </a:p>
          <a:p>
            <a:pPr>
              <a:lnSpc>
                <a:spcPct val="90000"/>
              </a:lnSpc>
              <a:buFontTx/>
              <a:buChar char="-"/>
            </a:pPr>
            <a:r>
              <a:rPr lang="nl-BE"/>
              <a:t>Zelden petechiën (niet wegdrukbare vlekjes)</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Hersenvliesontsteking</a:t>
            </a:r>
            <a:br>
              <a:rPr lang="nl-BE" sz="4000"/>
            </a:br>
            <a:r>
              <a:rPr lang="nl-BE" sz="4000"/>
              <a:t>meningitis</a:t>
            </a:r>
          </a:p>
        </p:txBody>
      </p:sp>
      <p:sp>
        <p:nvSpPr>
          <p:cNvPr id="3" name="Tijdelijke aanduiding voor inhoud 2"/>
          <p:cNvSpPr>
            <a:spLocks noGrp="1"/>
          </p:cNvSpPr>
          <p:nvPr>
            <p:ph idx="4294967295"/>
          </p:nvPr>
        </p:nvSpPr>
        <p:spPr/>
        <p:txBody>
          <a:bodyPr>
            <a:normAutofit/>
          </a:bodyPr>
          <a:lstStyle/>
          <a:p>
            <a:pPr>
              <a:lnSpc>
                <a:spcPct val="90000"/>
              </a:lnSpc>
            </a:pPr>
            <a:r>
              <a:rPr lang="nl-BE" b="1" u="sng"/>
              <a:t>Symptomen bij peuters:</a:t>
            </a:r>
          </a:p>
          <a:p>
            <a:pPr>
              <a:lnSpc>
                <a:spcPct val="90000"/>
              </a:lnSpc>
              <a:buFontTx/>
              <a:buChar char="-"/>
            </a:pPr>
            <a:r>
              <a:rPr lang="nl-BE"/>
              <a:t>Huilen enorm</a:t>
            </a:r>
          </a:p>
          <a:p>
            <a:pPr>
              <a:lnSpc>
                <a:spcPct val="90000"/>
              </a:lnSpc>
              <a:buFontTx/>
              <a:buChar char="-"/>
            </a:pPr>
            <a:r>
              <a:rPr lang="nl-BE"/>
              <a:t>Hebben overal pijn</a:t>
            </a:r>
          </a:p>
          <a:p>
            <a:pPr>
              <a:lnSpc>
                <a:spcPct val="90000"/>
              </a:lnSpc>
              <a:buFontTx/>
              <a:buChar char="-"/>
            </a:pPr>
            <a:r>
              <a:rPr lang="nl-BE"/>
              <a:t>Een pijnlijke stijve nek</a:t>
            </a:r>
          </a:p>
          <a:p>
            <a:pPr>
              <a:lnSpc>
                <a:spcPct val="90000"/>
              </a:lnSpc>
              <a:buFontTx/>
              <a:buChar char="-"/>
            </a:pPr>
            <a:r>
              <a:rPr lang="nl-BE"/>
              <a:t>Soms doen zich stuiptrekkingen voor</a:t>
            </a:r>
          </a:p>
          <a:p>
            <a:pPr>
              <a:lnSpc>
                <a:spcPct val="90000"/>
              </a:lnSpc>
              <a:buFontTx/>
              <a:buChar char="-"/>
            </a:pPr>
            <a:r>
              <a:rPr lang="nl-BE"/>
              <a:t>Het kind kan alleen rechtop zitten met steun van beide armen achter de rug</a:t>
            </a:r>
          </a:p>
          <a:p>
            <a:pPr>
              <a:lnSpc>
                <a:spcPct val="90000"/>
              </a:lnSpc>
              <a:buFontTx/>
              <a:buChar char="-"/>
            </a:pPr>
            <a:r>
              <a:rPr lang="nl-BE"/>
              <a:t>Soms petechiën (niet wegdrukbare vlekkjes)</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Hersenvliesontsteking</a:t>
            </a:r>
            <a:br>
              <a:rPr lang="nl-BE" sz="4000"/>
            </a:br>
            <a:r>
              <a:rPr lang="nl-BE" sz="4000"/>
              <a:t>meningitis</a:t>
            </a:r>
          </a:p>
        </p:txBody>
      </p:sp>
      <p:sp>
        <p:nvSpPr>
          <p:cNvPr id="3" name="Tijdelijke aanduiding voor inhoud 2"/>
          <p:cNvSpPr>
            <a:spLocks noGrp="1"/>
          </p:cNvSpPr>
          <p:nvPr>
            <p:ph idx="4294967295"/>
          </p:nvPr>
        </p:nvSpPr>
        <p:spPr/>
        <p:txBody>
          <a:bodyPr>
            <a:normAutofit/>
          </a:bodyPr>
          <a:lstStyle/>
          <a:p>
            <a:r>
              <a:rPr lang="nl-BE" sz="3000" b="1" u="sng"/>
              <a:t>Symptomen bij oudere kinderen:</a:t>
            </a:r>
          </a:p>
          <a:p>
            <a:pPr>
              <a:buFontTx/>
              <a:buChar char="-"/>
            </a:pPr>
            <a:r>
              <a:rPr lang="nl-BE" sz="3000"/>
              <a:t>Sufheid, plots hoge koorts</a:t>
            </a:r>
          </a:p>
          <a:p>
            <a:pPr>
              <a:buFontTx/>
              <a:buChar char="-"/>
            </a:pPr>
            <a:r>
              <a:rPr lang="nl-BE" sz="3000"/>
              <a:t>Stijve nek</a:t>
            </a:r>
          </a:p>
          <a:p>
            <a:pPr>
              <a:buFontTx/>
              <a:buChar char="-"/>
            </a:pPr>
            <a:r>
              <a:rPr lang="nl-BE" sz="3000"/>
              <a:t>Hoofdpijn</a:t>
            </a:r>
          </a:p>
          <a:p>
            <a:pPr>
              <a:buFontTx/>
              <a:buChar char="-"/>
            </a:pPr>
            <a:r>
              <a:rPr lang="nl-BE" sz="3000"/>
              <a:t>Om het hoofd te buigen, trekken ze de knieën op</a:t>
            </a:r>
          </a:p>
          <a:p>
            <a:pPr>
              <a:buFontTx/>
              <a:buChar char="-"/>
            </a:pPr>
            <a:r>
              <a:rPr lang="nl-BE" sz="3000"/>
              <a:t>Liggend kunnen ze de benen niet verder dan 45° omhoog krijgen</a:t>
            </a:r>
          </a:p>
          <a:p>
            <a:pPr>
              <a:buFontTx/>
              <a:buChar char="-"/>
            </a:pPr>
            <a:r>
              <a:rPr lang="nl-BE" sz="3000"/>
              <a:t>Vaak petechieën (niet wegdrukbare vlekjes)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Hersenvliesontsteking</a:t>
            </a:r>
            <a:br>
              <a:rPr lang="nl-BE" sz="4000"/>
            </a:br>
            <a:r>
              <a:rPr lang="nl-BE" sz="4000"/>
              <a:t>meningitis</a:t>
            </a:r>
          </a:p>
        </p:txBody>
      </p:sp>
      <p:sp>
        <p:nvSpPr>
          <p:cNvPr id="260098" name="Tijdelijke aanduiding voor inhoud 2"/>
          <p:cNvSpPr>
            <a:spLocks noGrp="1"/>
          </p:cNvSpPr>
          <p:nvPr>
            <p:ph idx="4294967295"/>
          </p:nvPr>
        </p:nvSpPr>
        <p:spPr/>
        <p:txBody>
          <a:bodyPr/>
          <a:lstStyle/>
          <a:p>
            <a:r>
              <a:rPr lang="nl-BE"/>
              <a:t>Direct de huisarts waarschuwen is bij deze symptomen belangrijk</a:t>
            </a:r>
          </a:p>
          <a:p>
            <a:r>
              <a:rPr lang="nl-BE"/>
              <a:t>Zo nodig naar spoedgevallendienst</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el 1"/>
          <p:cNvSpPr>
            <a:spLocks noGrp="1"/>
          </p:cNvSpPr>
          <p:nvPr>
            <p:ph type="title" idx="4294967295"/>
          </p:nvPr>
        </p:nvSpPr>
        <p:spPr/>
        <p:txBody>
          <a:bodyPr/>
          <a:lstStyle/>
          <a:p>
            <a:endParaRPr lang="nl-NL"/>
          </a:p>
        </p:txBody>
      </p:sp>
      <p:pic>
        <p:nvPicPr>
          <p:cNvPr id="261122" name="Picture 5" descr="151_281_hyperventilatie">
            <a:hlinkClick r:id="rId2"/>
          </p:cNvPr>
          <p:cNvPicPr>
            <a:picLocks noGrp="1" noChangeAspect="1" noChangeArrowheads="1"/>
          </p:cNvPicPr>
          <p:nvPr>
            <p:ph idx="4294967295"/>
          </p:nvPr>
        </p:nvPicPr>
        <p:blipFill>
          <a:blip r:embed="rId3"/>
          <a:srcRect/>
          <a:stretch>
            <a:fillRect/>
          </a:stretch>
        </p:blipFill>
        <p:spPr>
          <a:xfrm>
            <a:off x="1214438" y="2528888"/>
            <a:ext cx="1857375" cy="2078037"/>
          </a:xfrm>
        </p:spPr>
      </p:pic>
      <p:pic>
        <p:nvPicPr>
          <p:cNvPr id="261123" name="Picture 7" descr="hyper">
            <a:hlinkClick r:id="rId4"/>
          </p:cNvPr>
          <p:cNvPicPr>
            <a:picLocks noChangeAspect="1" noChangeArrowheads="1"/>
          </p:cNvPicPr>
          <p:nvPr/>
        </p:nvPicPr>
        <p:blipFill>
          <a:blip r:embed="rId5"/>
          <a:srcRect/>
          <a:stretch>
            <a:fillRect/>
          </a:stretch>
        </p:blipFill>
        <p:spPr bwMode="auto">
          <a:xfrm>
            <a:off x="4356100" y="2492375"/>
            <a:ext cx="22320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el 1"/>
          <p:cNvSpPr>
            <a:spLocks noGrp="1"/>
          </p:cNvSpPr>
          <p:nvPr>
            <p:ph type="title" idx="4294967295"/>
          </p:nvPr>
        </p:nvSpPr>
        <p:spPr/>
        <p:txBody>
          <a:bodyPr/>
          <a:lstStyle/>
          <a:p>
            <a:r>
              <a:rPr lang="nl-BE"/>
              <a:t>hyperventilatie</a:t>
            </a:r>
          </a:p>
        </p:txBody>
      </p:sp>
      <p:sp>
        <p:nvSpPr>
          <p:cNvPr id="3" name="Tijdelijke aanduiding voor inhoud 2"/>
          <p:cNvSpPr>
            <a:spLocks noGrp="1"/>
          </p:cNvSpPr>
          <p:nvPr>
            <p:ph idx="4294967295"/>
          </p:nvPr>
        </p:nvSpPr>
        <p:spPr/>
        <p:txBody>
          <a:bodyPr>
            <a:normAutofit/>
          </a:bodyPr>
          <a:lstStyle/>
          <a:p>
            <a:pPr>
              <a:lnSpc>
                <a:spcPct val="60000"/>
              </a:lnSpc>
            </a:pPr>
            <a:r>
              <a:rPr lang="nl-BE" sz="1500" b="1" u="sng"/>
              <a:t>Hyperventilatie</a:t>
            </a:r>
          </a:p>
          <a:p>
            <a:pPr>
              <a:lnSpc>
                <a:spcPct val="60000"/>
              </a:lnSpc>
            </a:pPr>
            <a:endParaRPr lang="nl-BE" sz="1500"/>
          </a:p>
          <a:p>
            <a:pPr>
              <a:lnSpc>
                <a:spcPct val="60000"/>
              </a:lnSpc>
              <a:buFont typeface="Wingdings" pitchFamily="2" charset="2"/>
              <a:buNone/>
            </a:pPr>
            <a:r>
              <a:rPr lang="nl-BE" sz="1500"/>
              <a:t>Is meestal een reactie op emotioneel geladen situaties. Het slachtoffer ademt te snel en te diep. Op die manier blijft er in het bloed te weinig koolstofdioxide aanwezig. Deze veranderingen in het bloed lokken allerlei symptomen uit die voorbijgaan als de ademhaling normaal wordt.</a:t>
            </a:r>
          </a:p>
          <a:p>
            <a:pPr>
              <a:lnSpc>
                <a:spcPct val="60000"/>
              </a:lnSpc>
              <a:buFont typeface="Wingdings" pitchFamily="2" charset="2"/>
              <a:buNone/>
            </a:pPr>
            <a:r>
              <a:rPr lang="nl-BE" sz="1500"/>
              <a:t>Is zeer moeilijk te herkennen en kan verward worden met andere aandoeningen zoals hartinfarct, longoedeem, … </a:t>
            </a:r>
          </a:p>
          <a:p>
            <a:pPr>
              <a:lnSpc>
                <a:spcPct val="60000"/>
              </a:lnSpc>
              <a:buFont typeface="Wingdings" pitchFamily="2" charset="2"/>
              <a:buNone/>
            </a:pPr>
            <a:endParaRPr lang="nl-BE" sz="1500"/>
          </a:p>
          <a:p>
            <a:pPr>
              <a:lnSpc>
                <a:spcPct val="60000"/>
              </a:lnSpc>
              <a:buFont typeface="Wingdings" pitchFamily="2" charset="2"/>
              <a:buNone/>
            </a:pPr>
            <a:r>
              <a:rPr lang="nl-BE" sz="1500" b="1" u="sng"/>
              <a:t>Wat stel je vast?</a:t>
            </a:r>
          </a:p>
          <a:p>
            <a:pPr>
              <a:lnSpc>
                <a:spcPct val="60000"/>
              </a:lnSpc>
              <a:buFont typeface="Wingdings" pitchFamily="2" charset="2"/>
              <a:buNone/>
            </a:pPr>
            <a:endParaRPr lang="nl-BE" sz="1500"/>
          </a:p>
          <a:p>
            <a:pPr>
              <a:lnSpc>
                <a:spcPct val="60000"/>
              </a:lnSpc>
              <a:buFontTx/>
              <a:buChar char="-"/>
            </a:pPr>
            <a:r>
              <a:rPr lang="nl-BE" sz="1500"/>
              <a:t>Vaak onrust of angst</a:t>
            </a:r>
          </a:p>
          <a:p>
            <a:pPr>
              <a:lnSpc>
                <a:spcPct val="60000"/>
              </a:lnSpc>
              <a:buFontTx/>
              <a:buChar char="-"/>
            </a:pPr>
            <a:r>
              <a:rPr lang="nl-BE" sz="1500"/>
              <a:t>Benauwd of draaierig gevoel en hartkloppingen</a:t>
            </a:r>
          </a:p>
          <a:p>
            <a:pPr>
              <a:lnSpc>
                <a:spcPct val="60000"/>
              </a:lnSpc>
              <a:buFontTx/>
              <a:buChar char="-"/>
            </a:pPr>
            <a:r>
              <a:rPr lang="nl-BE" sz="1500"/>
              <a:t>Soms tintelingen in de vingers en om de mond, bij langdurige aanval kunnen ook de vingers en de tenen verkrampen.</a:t>
            </a:r>
          </a:p>
          <a:p>
            <a:pPr>
              <a:lnSpc>
                <a:spcPct val="60000"/>
              </a:lnSpc>
              <a:buFontTx/>
              <a:buChar char="-"/>
            </a:pPr>
            <a:endParaRPr lang="nl-BE" sz="1500"/>
          </a:p>
          <a:p>
            <a:pPr>
              <a:lnSpc>
                <a:spcPct val="60000"/>
              </a:lnSpc>
              <a:buFontTx/>
              <a:buNone/>
            </a:pPr>
            <a:r>
              <a:rPr lang="nl-BE" sz="1500" b="1" u="sng"/>
              <a:t>Wat doe je?</a:t>
            </a:r>
          </a:p>
          <a:p>
            <a:pPr>
              <a:lnSpc>
                <a:spcPct val="60000"/>
              </a:lnSpc>
              <a:buFontTx/>
              <a:buNone/>
            </a:pPr>
            <a:endParaRPr lang="nl-BE" sz="1500"/>
          </a:p>
          <a:p>
            <a:pPr>
              <a:lnSpc>
                <a:spcPct val="60000"/>
              </a:lnSpc>
              <a:buFontTx/>
              <a:buChar char="-"/>
            </a:pPr>
            <a:r>
              <a:rPr lang="nl-BE" sz="1500"/>
              <a:t>Probeer de bron van het probleem weg te nemen, bijv. bij discussie de andere partij naar ander lokaal brengen.</a:t>
            </a:r>
          </a:p>
          <a:p>
            <a:pPr>
              <a:lnSpc>
                <a:spcPct val="60000"/>
              </a:lnSpc>
              <a:buFontTx/>
              <a:buChar char="-"/>
            </a:pPr>
            <a:r>
              <a:rPr lang="nl-BE" sz="1500"/>
              <a:t>Kalmeer het slachtoffer en vraag om langzaam en rustig te ademen, evt. samen met u proberen te ademen</a:t>
            </a:r>
          </a:p>
          <a:p>
            <a:pPr>
              <a:lnSpc>
                <a:spcPct val="60000"/>
              </a:lnSpc>
              <a:buFontTx/>
              <a:buChar char="-"/>
            </a:pPr>
            <a:r>
              <a:rPr lang="nl-BE" sz="1500"/>
              <a:t>Als het slachtoffer zijn ademhaling niet onder controle krijgt, vraag hem dan van in klein zakje te ademen, het slachtoffer zal zo zijn koolstofdioxide niveau terug in balans krijgen.</a:t>
            </a:r>
          </a:p>
          <a:p>
            <a:pPr>
              <a:lnSpc>
                <a:spcPct val="60000"/>
              </a:lnSpc>
              <a:buFontTx/>
              <a:buChar char="-"/>
            </a:pPr>
            <a:r>
              <a:rPr lang="nl-BE" sz="1500"/>
              <a:t>Alarmeer 112 indien hyperventilatie blijft aanhouden.</a:t>
            </a:r>
          </a:p>
        </p:txBody>
      </p:sp>
      <p:graphicFrame>
        <p:nvGraphicFramePr>
          <p:cNvPr id="152578" name="Object 2"/>
          <p:cNvGraphicFramePr>
            <a:graphicFrameLocks noChangeAspect="1"/>
          </p:cNvGraphicFramePr>
          <p:nvPr/>
        </p:nvGraphicFramePr>
        <p:xfrm>
          <a:off x="5000625" y="6000750"/>
          <a:ext cx="2921000" cy="687388"/>
        </p:xfrm>
        <a:graphic>
          <a:graphicData uri="http://schemas.openxmlformats.org/presentationml/2006/ole">
            <p:oleObj spid="_x0000_s152578" name="Package" showAsIcon="1" r:id="rId3" imgW="2921040" imgH="686880" progId="Package">
              <p:embed/>
            </p:oleObj>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el 1"/>
          <p:cNvSpPr>
            <a:spLocks noGrp="1"/>
          </p:cNvSpPr>
          <p:nvPr>
            <p:ph type="title" idx="4294967295"/>
          </p:nvPr>
        </p:nvSpPr>
        <p:spPr/>
        <p:txBody>
          <a:bodyPr/>
          <a:lstStyle/>
          <a:p>
            <a:endParaRPr lang="nl-NL"/>
          </a:p>
        </p:txBody>
      </p:sp>
      <p:pic>
        <p:nvPicPr>
          <p:cNvPr id="264194" name="Picture 13" descr="med_illu__astma_tn!updatervar10!0!0!F!">
            <a:hlinkClick r:id="rId2"/>
          </p:cNvPr>
          <p:cNvPicPr>
            <a:picLocks noGrp="1" noChangeAspect="1" noChangeArrowheads="1"/>
          </p:cNvPicPr>
          <p:nvPr>
            <p:ph idx="4294967295"/>
          </p:nvPr>
        </p:nvPicPr>
        <p:blipFill>
          <a:blip r:embed="rId3"/>
          <a:srcRect/>
          <a:stretch>
            <a:fillRect/>
          </a:stretch>
        </p:blipFill>
        <p:spPr>
          <a:xfrm>
            <a:off x="3214688" y="1500188"/>
            <a:ext cx="1785937" cy="1428750"/>
          </a:xfrm>
        </p:spPr>
      </p:pic>
      <p:pic>
        <p:nvPicPr>
          <p:cNvPr id="264195" name="Picture 11" descr="pd1617107">
            <a:hlinkClick r:id="rId4"/>
          </p:cNvPr>
          <p:cNvPicPr>
            <a:picLocks noChangeAspect="1" noChangeArrowheads="1"/>
          </p:cNvPicPr>
          <p:nvPr/>
        </p:nvPicPr>
        <p:blipFill>
          <a:blip r:embed="rId5"/>
          <a:srcRect/>
          <a:stretch>
            <a:fillRect/>
          </a:stretch>
        </p:blipFill>
        <p:spPr bwMode="auto">
          <a:xfrm>
            <a:off x="1042988" y="3933825"/>
            <a:ext cx="2016125" cy="1765300"/>
          </a:xfrm>
          <a:prstGeom prst="rect">
            <a:avLst/>
          </a:prstGeom>
          <a:noFill/>
          <a:ln w="9525">
            <a:noFill/>
            <a:miter lim="800000"/>
            <a:headEnd/>
            <a:tailEnd/>
          </a:ln>
        </p:spPr>
      </p:pic>
      <p:pic>
        <p:nvPicPr>
          <p:cNvPr id="264196" name="Picture 7" descr="stressvolle-zwangerschappen-veroorzaken-astma-bij-kinderen_1_515x0">
            <a:hlinkClick r:id="rId6"/>
          </p:cNvPr>
          <p:cNvPicPr>
            <a:picLocks noChangeAspect="1" noChangeArrowheads="1"/>
          </p:cNvPicPr>
          <p:nvPr/>
        </p:nvPicPr>
        <p:blipFill>
          <a:blip r:embed="rId7"/>
          <a:srcRect/>
          <a:stretch>
            <a:fillRect/>
          </a:stretch>
        </p:blipFill>
        <p:spPr bwMode="auto">
          <a:xfrm>
            <a:off x="4071938" y="3929063"/>
            <a:ext cx="1895475" cy="1773237"/>
          </a:xfrm>
          <a:prstGeom prst="rect">
            <a:avLst/>
          </a:prstGeom>
          <a:noFill/>
          <a:ln w="9525">
            <a:noFill/>
            <a:miter lim="800000"/>
            <a:headEnd/>
            <a:tailEnd/>
          </a:ln>
        </p:spPr>
      </p:pic>
      <p:pic>
        <p:nvPicPr>
          <p:cNvPr id="264197" name="Picture 5" descr="sambeha">
            <a:hlinkClick r:id="rId8"/>
          </p:cNvPr>
          <p:cNvPicPr>
            <a:picLocks noChangeAspect="1" noChangeArrowheads="1"/>
          </p:cNvPicPr>
          <p:nvPr/>
        </p:nvPicPr>
        <p:blipFill>
          <a:blip r:embed="rId9"/>
          <a:srcRect/>
          <a:stretch>
            <a:fillRect/>
          </a:stretch>
        </p:blipFill>
        <p:spPr bwMode="auto">
          <a:xfrm>
            <a:off x="6929438" y="3786188"/>
            <a:ext cx="1511300"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el 1"/>
          <p:cNvSpPr>
            <a:spLocks noGrp="1"/>
          </p:cNvSpPr>
          <p:nvPr>
            <p:ph type="title" idx="4294967295"/>
          </p:nvPr>
        </p:nvSpPr>
        <p:spPr/>
        <p:txBody>
          <a:bodyPr/>
          <a:lstStyle/>
          <a:p>
            <a:r>
              <a:rPr lang="nl-BE"/>
              <a:t>astma</a:t>
            </a:r>
          </a:p>
        </p:txBody>
      </p:sp>
      <p:sp>
        <p:nvSpPr>
          <p:cNvPr id="3" name="Tijdelijke aanduiding voor inhoud 2"/>
          <p:cNvSpPr>
            <a:spLocks noGrp="1"/>
          </p:cNvSpPr>
          <p:nvPr>
            <p:ph idx="4294967295"/>
          </p:nvPr>
        </p:nvSpPr>
        <p:spPr/>
        <p:txBody>
          <a:bodyPr>
            <a:normAutofit/>
          </a:bodyPr>
          <a:lstStyle/>
          <a:p>
            <a:pPr>
              <a:lnSpc>
                <a:spcPct val="60000"/>
              </a:lnSpc>
            </a:pPr>
            <a:r>
              <a:rPr lang="nl-BE" sz="1500" u="sng"/>
              <a:t>Astma</a:t>
            </a:r>
          </a:p>
          <a:p>
            <a:pPr>
              <a:lnSpc>
                <a:spcPct val="60000"/>
              </a:lnSpc>
              <a:buFont typeface="Wingdings" pitchFamily="2" charset="2"/>
              <a:buNone/>
            </a:pPr>
            <a:endParaRPr lang="nl-BE" sz="1500"/>
          </a:p>
          <a:p>
            <a:pPr>
              <a:lnSpc>
                <a:spcPct val="60000"/>
              </a:lnSpc>
              <a:buFont typeface="Wingdings" pitchFamily="2" charset="2"/>
              <a:buNone/>
            </a:pPr>
            <a:r>
              <a:rPr lang="nl-BE" sz="1500"/>
              <a:t>Deze luchtwegaandoening veroorzaakt een vernauwing van de kleinere luchtpijptakjes,met slijmvorming en kortademigheid tot gevolg. De opstoten kunnen plots opkomen en na behandeling weer overgaan. Tussen de aanvallen kan de patiënt normaal ademen. </a:t>
            </a:r>
          </a:p>
          <a:p>
            <a:pPr>
              <a:lnSpc>
                <a:spcPct val="60000"/>
              </a:lnSpc>
              <a:buFont typeface="Wingdings" pitchFamily="2" charset="2"/>
              <a:buNone/>
            </a:pPr>
            <a:r>
              <a:rPr lang="nl-BE" sz="1500"/>
              <a:t>Treft vooral kinderen en jonge volwassenen die een allergie hebben (bijv. tegen huisstofmijt of graszaden) of grote inspanning.</a:t>
            </a:r>
          </a:p>
          <a:p>
            <a:pPr>
              <a:lnSpc>
                <a:spcPct val="60000"/>
              </a:lnSpc>
              <a:buFont typeface="Wingdings" pitchFamily="2" charset="2"/>
              <a:buNone/>
            </a:pPr>
            <a:r>
              <a:rPr lang="nl-BE" sz="1500"/>
              <a:t>Er bestaan zowel geneesmiddelen die astma aanvallen voorkomen als om een aanval te bestrijden.</a:t>
            </a:r>
          </a:p>
          <a:p>
            <a:pPr>
              <a:lnSpc>
                <a:spcPct val="60000"/>
              </a:lnSpc>
              <a:buFont typeface="Wingdings" pitchFamily="2" charset="2"/>
              <a:buNone/>
            </a:pPr>
            <a:endParaRPr lang="nl-BE" sz="1500"/>
          </a:p>
          <a:p>
            <a:pPr>
              <a:lnSpc>
                <a:spcPct val="60000"/>
              </a:lnSpc>
              <a:buFont typeface="Wingdings" pitchFamily="2" charset="2"/>
              <a:buNone/>
            </a:pPr>
            <a:r>
              <a:rPr lang="nl-BE" sz="1500" b="1" u="sng"/>
              <a:t>Wat stel je vast?</a:t>
            </a:r>
          </a:p>
          <a:p>
            <a:pPr>
              <a:lnSpc>
                <a:spcPct val="60000"/>
              </a:lnSpc>
              <a:buFont typeface="Wingdings" pitchFamily="2" charset="2"/>
              <a:buNone/>
            </a:pPr>
            <a:endParaRPr lang="nl-BE" sz="1500"/>
          </a:p>
          <a:p>
            <a:pPr>
              <a:lnSpc>
                <a:spcPct val="60000"/>
              </a:lnSpc>
              <a:buFontTx/>
              <a:buChar char="-"/>
            </a:pPr>
            <a:r>
              <a:rPr lang="nl-BE" sz="1500"/>
              <a:t>kortademigheid, snelle ademhaling of hoesten</a:t>
            </a:r>
          </a:p>
          <a:p>
            <a:pPr>
              <a:lnSpc>
                <a:spcPct val="60000"/>
              </a:lnSpc>
              <a:buFontTx/>
              <a:buChar char="-"/>
            </a:pPr>
            <a:r>
              <a:rPr lang="nl-BE" sz="1500"/>
              <a:t>Piepen tijdens de uitademing of moeite om te ademen</a:t>
            </a:r>
          </a:p>
          <a:p>
            <a:pPr>
              <a:lnSpc>
                <a:spcPct val="60000"/>
              </a:lnSpc>
              <a:buFontTx/>
              <a:buChar char="-"/>
            </a:pPr>
            <a:r>
              <a:rPr lang="nl-BE" sz="1500"/>
              <a:t>Onrust of angst</a:t>
            </a:r>
          </a:p>
          <a:p>
            <a:pPr>
              <a:lnSpc>
                <a:spcPct val="60000"/>
              </a:lnSpc>
              <a:buFontTx/>
              <a:buChar char="-"/>
            </a:pPr>
            <a:r>
              <a:rPr lang="nl-BE" sz="1500"/>
              <a:t>Soms hals- en schouderspieren die meetrekken</a:t>
            </a:r>
          </a:p>
          <a:p>
            <a:pPr>
              <a:lnSpc>
                <a:spcPct val="60000"/>
              </a:lnSpc>
              <a:buFontTx/>
              <a:buChar char="-"/>
            </a:pPr>
            <a:r>
              <a:rPr lang="nl-BE" sz="1500"/>
              <a:t>Blauwe verkleuring ter hoogte van lippen, vingers en neus</a:t>
            </a:r>
          </a:p>
          <a:p>
            <a:pPr>
              <a:lnSpc>
                <a:spcPct val="60000"/>
              </a:lnSpc>
              <a:buFontTx/>
              <a:buNone/>
            </a:pPr>
            <a:endParaRPr lang="nl-BE" sz="1500"/>
          </a:p>
          <a:p>
            <a:pPr>
              <a:lnSpc>
                <a:spcPct val="60000"/>
              </a:lnSpc>
              <a:buFontTx/>
              <a:buNone/>
            </a:pPr>
            <a:r>
              <a:rPr lang="nl-BE" sz="1500" b="1" u="sng"/>
              <a:t>Wat doe je?</a:t>
            </a:r>
          </a:p>
          <a:p>
            <a:pPr>
              <a:lnSpc>
                <a:spcPct val="60000"/>
              </a:lnSpc>
              <a:buFontTx/>
              <a:buNone/>
            </a:pPr>
            <a:endParaRPr lang="nl-BE" sz="1500"/>
          </a:p>
          <a:p>
            <a:pPr>
              <a:lnSpc>
                <a:spcPct val="60000"/>
              </a:lnSpc>
              <a:buFontTx/>
              <a:buNone/>
            </a:pPr>
            <a:r>
              <a:rPr lang="nl-BE" sz="1500"/>
              <a:t>- Het slachtoffer in comfortabele houding brengen, bijv. (zittend halfzittend), vermijden van inspanningen te laten doen</a:t>
            </a:r>
          </a:p>
          <a:p>
            <a:pPr>
              <a:lnSpc>
                <a:spcPct val="60000"/>
              </a:lnSpc>
              <a:buFontTx/>
              <a:buNone/>
            </a:pPr>
            <a:r>
              <a:rPr lang="nl-BE" sz="1500"/>
              <a:t>- Laat het slachtoffer medicatie nemen als hij dat wil en vraag om dosis te respecteren. Geef nooit zelf medicatie</a:t>
            </a:r>
          </a:p>
          <a:p>
            <a:pPr>
              <a:lnSpc>
                <a:spcPct val="60000"/>
              </a:lnSpc>
              <a:buFontTx/>
              <a:buNone/>
            </a:pPr>
            <a:r>
              <a:rPr lang="nl-BE" sz="1500"/>
              <a:t>- Alarmeer de hulpdiensten als het slachtoffer bewusteloos wordt of een blauwe kleur krijgt.</a:t>
            </a:r>
          </a:p>
          <a:p>
            <a:pPr>
              <a:lnSpc>
                <a:spcPct val="60000"/>
              </a:lnSpc>
              <a:buFontTx/>
              <a:buNone/>
            </a:pPr>
            <a:endParaRPr lang="nl-BE" sz="1500"/>
          </a:p>
          <a:p>
            <a:pPr>
              <a:lnSpc>
                <a:spcPct val="80000"/>
              </a:lnSpc>
            </a:pPr>
            <a:endParaRPr lang="nl-BE" sz="150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Uitdroging</a:t>
            </a:r>
            <a:br>
              <a:rPr lang="nl-BE" sz="4000"/>
            </a:br>
            <a:r>
              <a:rPr lang="nl-BE" sz="4000"/>
              <a:t>dehydratatie</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3000" b="1"/>
              <a:t>Oorzaken </a:t>
            </a:r>
            <a:r>
              <a:rPr lang="nl-BE" sz="3000"/>
              <a:t>: hevige diaree, braken, zweten of korts, kortom meer vocht verliezen dan innemen.</a:t>
            </a:r>
          </a:p>
          <a:p>
            <a:pPr>
              <a:lnSpc>
                <a:spcPct val="80000"/>
              </a:lnSpc>
              <a:buFontTx/>
              <a:buNone/>
            </a:pPr>
            <a:r>
              <a:rPr lang="nl-BE" sz="3000" b="1"/>
              <a:t>Vaststelling</a:t>
            </a:r>
            <a:r>
              <a:rPr lang="nl-BE" sz="3000"/>
              <a:t> : droge mond en slijmvliezen</a:t>
            </a:r>
          </a:p>
          <a:p>
            <a:pPr>
              <a:lnSpc>
                <a:spcPct val="80000"/>
              </a:lnSpc>
              <a:buFontTx/>
              <a:buNone/>
            </a:pPr>
            <a:r>
              <a:rPr lang="nl-BE" sz="3000"/>
              <a:t>Dorst maar kleine kinderen melden dit niet steeds</a:t>
            </a:r>
          </a:p>
          <a:p>
            <a:pPr>
              <a:lnSpc>
                <a:spcPct val="80000"/>
              </a:lnSpc>
              <a:buFontTx/>
              <a:buNone/>
            </a:pPr>
            <a:r>
              <a:rPr lang="nl-BE" sz="3000"/>
              <a:t>Ogen liggen diep in oogkassen</a:t>
            </a:r>
          </a:p>
          <a:p>
            <a:pPr>
              <a:lnSpc>
                <a:spcPct val="80000"/>
              </a:lnSpc>
              <a:buFontTx/>
              <a:buNone/>
            </a:pPr>
            <a:r>
              <a:rPr lang="nl-BE" sz="3000"/>
              <a:t>Huid verliest zijn soepelheid</a:t>
            </a:r>
          </a:p>
          <a:p>
            <a:pPr>
              <a:lnSpc>
                <a:spcPct val="80000"/>
              </a:lnSpc>
              <a:buFontTx/>
              <a:buNone/>
            </a:pPr>
            <a:r>
              <a:rPr lang="nl-BE" sz="3000"/>
              <a:t>Hoofdpijn en zwaktegevoel</a:t>
            </a:r>
          </a:p>
          <a:p>
            <a:pPr>
              <a:lnSpc>
                <a:spcPct val="80000"/>
              </a:lnSpc>
              <a:buFontTx/>
              <a:buNone/>
            </a:pPr>
            <a:r>
              <a:rPr lang="nl-BE" sz="3000"/>
              <a:t>Bij baby: ingetrokken fontanellen (de huid boven de nog niet aan elkaar gegroeide schedelbeenderen trekt naar binnen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idx="4294967295"/>
          </p:nvPr>
        </p:nvSpPr>
        <p:spPr/>
        <p:txBody>
          <a:bodyPr/>
          <a:lstStyle/>
          <a:p>
            <a:r>
              <a:rPr lang="nl-BE"/>
              <a:t>Kleine wondjes</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sz="3000" b="1"/>
              <a:t>Bloeden:</a:t>
            </a:r>
          </a:p>
          <a:p>
            <a:pPr>
              <a:lnSpc>
                <a:spcPct val="90000"/>
              </a:lnSpc>
            </a:pPr>
            <a:r>
              <a:rPr lang="nl-BE" sz="3000"/>
              <a:t>Hoofdhuid, gelaat, lippen en vingers bloeden erg:</a:t>
            </a:r>
          </a:p>
          <a:p>
            <a:pPr lvl="1">
              <a:lnSpc>
                <a:spcPct val="90000"/>
              </a:lnSpc>
              <a:buFontTx/>
              <a:buChar char="-"/>
            </a:pPr>
            <a:r>
              <a:rPr lang="nl-BE" sz="2600"/>
              <a:t>Paniek bij slachtoffer en verzorger is makkelijk</a:t>
            </a:r>
          </a:p>
          <a:p>
            <a:pPr lvl="1">
              <a:lnSpc>
                <a:spcPct val="90000"/>
              </a:lnSpc>
              <a:buFontTx/>
              <a:buChar char="-"/>
            </a:pPr>
            <a:r>
              <a:rPr lang="nl-BE" sz="2600"/>
              <a:t>Stelp het bloeden door druk met steriel kompres</a:t>
            </a:r>
          </a:p>
          <a:p>
            <a:pPr lvl="1">
              <a:lnSpc>
                <a:spcPct val="90000"/>
              </a:lnSpc>
              <a:buFontTx/>
              <a:buChar char="-"/>
            </a:pPr>
            <a:r>
              <a:rPr lang="nl-BE" sz="2600"/>
              <a:t>Spuitend bloeden = slagadertje = minstens 4 min</a:t>
            </a:r>
          </a:p>
          <a:p>
            <a:pPr>
              <a:lnSpc>
                <a:spcPct val="90000"/>
              </a:lnSpc>
              <a:buFontTx/>
              <a:buChar char="-"/>
            </a:pPr>
            <a:endParaRPr lang="nl-BE" sz="3000"/>
          </a:p>
          <a:p>
            <a:pPr>
              <a:lnSpc>
                <a:spcPct val="90000"/>
              </a:lnSpc>
            </a:pPr>
            <a:r>
              <a:rPr lang="nl-BE" sz="3000"/>
              <a:t>Verlies van bloed:</a:t>
            </a:r>
          </a:p>
          <a:p>
            <a:pPr lvl="1">
              <a:lnSpc>
                <a:spcPct val="90000"/>
              </a:lnSpc>
              <a:buFontTx/>
              <a:buChar char="-"/>
            </a:pPr>
            <a:r>
              <a:rPr lang="nl-BE" sz="2600"/>
              <a:t>Kinderen: maximaal 20 ml/kg</a:t>
            </a:r>
          </a:p>
          <a:p>
            <a:pPr lvl="1">
              <a:lnSpc>
                <a:spcPct val="90000"/>
              </a:lnSpc>
              <a:buFontTx/>
              <a:buChar char="-"/>
            </a:pPr>
            <a:r>
              <a:rPr lang="nl-BE" sz="2600"/>
              <a:t>Vraag hulp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Uitdroging</a:t>
            </a:r>
            <a:br>
              <a:rPr lang="nl-BE" sz="4000"/>
            </a:br>
            <a:r>
              <a:rPr lang="nl-BE" sz="4000"/>
              <a:t>dehydratatie</a:t>
            </a:r>
          </a:p>
        </p:txBody>
      </p:sp>
      <p:sp>
        <p:nvSpPr>
          <p:cNvPr id="3" name="Tijdelijke aanduiding voor inhoud 2"/>
          <p:cNvSpPr>
            <a:spLocks noGrp="1"/>
          </p:cNvSpPr>
          <p:nvPr>
            <p:ph idx="4294967295"/>
          </p:nvPr>
        </p:nvSpPr>
        <p:spPr/>
        <p:txBody>
          <a:bodyPr>
            <a:normAutofit/>
          </a:bodyPr>
          <a:lstStyle/>
          <a:p>
            <a:r>
              <a:rPr lang="nl-BE" sz="3000"/>
              <a:t>Controleer of kind/baby droge mond heeft. Trek een handschoen aan en steek een vinger tussen tanden en kaak. Bij uitdroging blijft de handschoen droog.</a:t>
            </a:r>
          </a:p>
          <a:p>
            <a:r>
              <a:rPr lang="nl-BE" sz="3000"/>
              <a:t>Controleer soepelheid van de huid. Neem met duim en wijsvinger een huidplooi op de handrug. Bij uitdroging verdwijnt deze plooi traag.</a:t>
            </a:r>
          </a:p>
          <a:p>
            <a:r>
              <a:rPr lang="nl-BE" sz="3000"/>
              <a:t>Laat baby/kind regelmatig kleine hoeveelheden water drinken. </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el 1"/>
          <p:cNvSpPr>
            <a:spLocks noGrp="1"/>
          </p:cNvSpPr>
          <p:nvPr>
            <p:ph type="title" idx="4294967295"/>
          </p:nvPr>
        </p:nvSpPr>
        <p:spPr/>
        <p:txBody>
          <a:bodyPr/>
          <a:lstStyle/>
          <a:p>
            <a:r>
              <a:rPr lang="nl-BE"/>
              <a:t>Adem inhouden</a:t>
            </a:r>
          </a:p>
        </p:txBody>
      </p:sp>
      <p:sp>
        <p:nvSpPr>
          <p:cNvPr id="268290" name="Tijdelijke aanduiding voor inhoud 2"/>
          <p:cNvSpPr>
            <a:spLocks noGrp="1"/>
          </p:cNvSpPr>
          <p:nvPr>
            <p:ph idx="4294967295"/>
          </p:nvPr>
        </p:nvSpPr>
        <p:spPr/>
        <p:txBody>
          <a:bodyPr/>
          <a:lstStyle/>
          <a:p>
            <a:r>
              <a:rPr lang="nl-BE"/>
              <a:t>Kinderen tussen 18 maanden en 4 jaar</a:t>
            </a:r>
          </a:p>
          <a:p>
            <a:r>
              <a:rPr lang="nl-BE"/>
              <a:t>Uiten van woede en frustratie</a:t>
            </a:r>
          </a:p>
          <a:p>
            <a:r>
              <a:rPr lang="nl-BE"/>
              <a:t>Normaal bij ademnood, ademen herbegint</a:t>
            </a:r>
          </a:p>
          <a:p>
            <a:r>
              <a:rPr lang="nl-BE"/>
              <a:t>Blijf zelf rustig</a:t>
            </a:r>
          </a:p>
          <a:p>
            <a:r>
              <a:rPr lang="nl-BE"/>
              <a:t>Blaas in het gezicht om het te doen schrikken</a:t>
            </a:r>
          </a:p>
          <a:p>
            <a:r>
              <a:rPr lang="nl-BE"/>
              <a:t>Bij bewustzijnsverlies → start reanimatie</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el 1"/>
          <p:cNvSpPr>
            <a:spLocks noGrp="1"/>
          </p:cNvSpPr>
          <p:nvPr>
            <p:ph type="title" idx="4294967295"/>
          </p:nvPr>
        </p:nvSpPr>
        <p:spPr/>
        <p:txBody>
          <a:bodyPr/>
          <a:lstStyle/>
          <a:p>
            <a:r>
              <a:rPr lang="nl-BE"/>
              <a:t>hikken</a:t>
            </a:r>
          </a:p>
        </p:txBody>
      </p:sp>
      <p:sp>
        <p:nvSpPr>
          <p:cNvPr id="269314" name="Tijdelijke aanduiding voor inhoud 2"/>
          <p:cNvSpPr>
            <a:spLocks noGrp="1"/>
          </p:cNvSpPr>
          <p:nvPr>
            <p:ph idx="4294967295"/>
          </p:nvPr>
        </p:nvSpPr>
        <p:spPr/>
        <p:txBody>
          <a:bodyPr/>
          <a:lstStyle/>
          <a:p>
            <a:r>
              <a:rPr lang="nl-BE"/>
              <a:t>Herhaald, onwillekeurig samentrekken van het middenrif</a:t>
            </a:r>
          </a:p>
          <a:p>
            <a:r>
              <a:rPr lang="nl-BE"/>
              <a:t>Inademing stopt doordat de stembanden abrupt sluiten</a:t>
            </a:r>
          </a:p>
          <a:p>
            <a:r>
              <a:rPr lang="nl-BE"/>
              <a:t>Trucjes om de hik te stoppen zijn gebaseerd op  afleiden van de aandacht of prikkelen van andere zenuwen</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el 1"/>
          <p:cNvSpPr>
            <a:spLocks noGrp="1"/>
          </p:cNvSpPr>
          <p:nvPr>
            <p:ph type="title" idx="4294967295"/>
          </p:nvPr>
        </p:nvSpPr>
        <p:spPr/>
        <p:txBody>
          <a:bodyPr/>
          <a:lstStyle/>
          <a:p>
            <a:r>
              <a:rPr lang="nl-BE"/>
              <a:t>kinderziektes</a:t>
            </a:r>
          </a:p>
        </p:txBody>
      </p:sp>
      <p:sp>
        <p:nvSpPr>
          <p:cNvPr id="270338" name="Tijdelijke aanduiding voor inhoud 2"/>
          <p:cNvSpPr>
            <a:spLocks noGrp="1"/>
          </p:cNvSpPr>
          <p:nvPr>
            <p:ph idx="4294967295"/>
          </p:nvPr>
        </p:nvSpPr>
        <p:spPr/>
        <p:txBody>
          <a:bodyPr/>
          <a:lstStyle/>
          <a:p>
            <a:r>
              <a:rPr lang="nl-BE"/>
              <a:t>Verzamelnaam voor een aantal frequent voorkomende ziektes bij jonge kinderen.</a:t>
            </a:r>
          </a:p>
          <a:p>
            <a:r>
              <a:rPr lang="nl-BE"/>
              <a:t>Na een kinderziekte bouwt men gewoonlijk een goede immuniteit op, waardoor je  ze meestal maar één keer krijgt</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el 1"/>
          <p:cNvSpPr>
            <a:spLocks noGrp="1"/>
          </p:cNvSpPr>
          <p:nvPr>
            <p:ph type="title" idx="4294967295"/>
          </p:nvPr>
        </p:nvSpPr>
        <p:spPr/>
        <p:txBody>
          <a:bodyPr/>
          <a:lstStyle/>
          <a:p>
            <a:r>
              <a:rPr lang="nl-BE"/>
              <a:t>mazelen</a:t>
            </a:r>
          </a:p>
        </p:txBody>
      </p:sp>
      <p:sp>
        <p:nvSpPr>
          <p:cNvPr id="271362" name="Tijdelijke aanduiding voor inhoud 2"/>
          <p:cNvSpPr>
            <a:spLocks noGrp="1"/>
          </p:cNvSpPr>
          <p:nvPr>
            <p:ph idx="4294967295"/>
          </p:nvPr>
        </p:nvSpPr>
        <p:spPr/>
        <p:txBody>
          <a:bodyPr/>
          <a:lstStyle/>
          <a:p>
            <a:r>
              <a:rPr lang="nl-BE"/>
              <a:t>Zeer besmettelijke infectie veroorzaakt door virus</a:t>
            </a:r>
          </a:p>
          <a:p>
            <a:r>
              <a:rPr lang="nl-BE"/>
              <a:t>Vaccinatie in onze streken</a:t>
            </a:r>
          </a:p>
          <a:p>
            <a:r>
              <a:rPr lang="nl-BE"/>
              <a:t>Incubatietijd 10 tot 12 dagen</a:t>
            </a:r>
          </a:p>
          <a:p>
            <a:pPr>
              <a:buFontTx/>
              <a:buNone/>
            </a:pPr>
            <a:endParaRPr lang="nl-BE"/>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el 1"/>
          <p:cNvSpPr>
            <a:spLocks noGrp="1"/>
          </p:cNvSpPr>
          <p:nvPr>
            <p:ph type="title" idx="4294967295"/>
          </p:nvPr>
        </p:nvSpPr>
        <p:spPr/>
        <p:txBody>
          <a:bodyPr/>
          <a:lstStyle/>
          <a:p>
            <a:r>
              <a:rPr lang="nl-BE"/>
              <a:t>mazelen</a:t>
            </a:r>
          </a:p>
        </p:txBody>
      </p:sp>
      <p:sp>
        <p:nvSpPr>
          <p:cNvPr id="272386" name="Tijdelijke aanduiding voor inhoud 2"/>
          <p:cNvSpPr>
            <a:spLocks noGrp="1"/>
          </p:cNvSpPr>
          <p:nvPr>
            <p:ph idx="4294967295"/>
          </p:nvPr>
        </p:nvSpPr>
        <p:spPr/>
        <p:txBody>
          <a:bodyPr/>
          <a:lstStyle/>
          <a:p>
            <a:pPr>
              <a:buFontTx/>
              <a:buNone/>
            </a:pPr>
            <a:r>
              <a:rPr lang="nl-BE"/>
              <a:t>Wat stel je vast?</a:t>
            </a:r>
          </a:p>
          <a:p>
            <a:r>
              <a:rPr lang="nl-BE"/>
              <a:t>Hoge koorts</a:t>
            </a:r>
          </a:p>
          <a:p>
            <a:r>
              <a:rPr lang="nl-BE"/>
              <a:t>Neusloop, hoesten en tranende ogen</a:t>
            </a:r>
          </a:p>
          <a:p>
            <a:r>
              <a:rPr lang="nl-BE"/>
              <a:t>Rode vlekjes met zeer kleine witte puntjes op het mondslijmvlies</a:t>
            </a:r>
          </a:p>
          <a:p>
            <a:r>
              <a:rPr lang="nl-BE"/>
              <a:t>Rode licht gezwollen vlekjes op het voorhoofd die zich naar beneden verspreiden tot het kind helemaal vol staat.</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el 1"/>
          <p:cNvSpPr>
            <a:spLocks noGrp="1"/>
          </p:cNvSpPr>
          <p:nvPr>
            <p:ph type="title" idx="4294967295"/>
          </p:nvPr>
        </p:nvSpPr>
        <p:spPr/>
        <p:txBody>
          <a:bodyPr/>
          <a:lstStyle/>
          <a:p>
            <a:r>
              <a:rPr lang="nl-BE"/>
              <a:t>roodvonk</a:t>
            </a:r>
          </a:p>
        </p:txBody>
      </p:sp>
      <p:sp>
        <p:nvSpPr>
          <p:cNvPr id="273410" name="Tijdelijke aanduiding voor inhoud 2"/>
          <p:cNvSpPr>
            <a:spLocks noGrp="1"/>
          </p:cNvSpPr>
          <p:nvPr>
            <p:ph idx="4294967295"/>
          </p:nvPr>
        </p:nvSpPr>
        <p:spPr/>
        <p:txBody>
          <a:bodyPr/>
          <a:lstStyle/>
          <a:p>
            <a:r>
              <a:rPr lang="nl-BE"/>
              <a:t>Ernstige maar weinig voorkomende ziekte veroorzaakt door bacterie</a:t>
            </a:r>
          </a:p>
          <a:p>
            <a:r>
              <a:rPr lang="nl-BE"/>
              <a:t>Overgedragen door hoesten en niezen</a:t>
            </a:r>
          </a:p>
          <a:p>
            <a:r>
              <a:rPr lang="nl-BE"/>
              <a:t>Incubatietijd 1 tot 7 dagen</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el 1"/>
          <p:cNvSpPr>
            <a:spLocks noGrp="1"/>
          </p:cNvSpPr>
          <p:nvPr>
            <p:ph type="title" idx="4294967295"/>
          </p:nvPr>
        </p:nvSpPr>
        <p:spPr/>
        <p:txBody>
          <a:bodyPr/>
          <a:lstStyle/>
          <a:p>
            <a:r>
              <a:rPr lang="nl-BE"/>
              <a:t>roodvonk</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700"/>
              <a:t>Wat stel je vast,</a:t>
            </a:r>
          </a:p>
          <a:p>
            <a:pPr>
              <a:lnSpc>
                <a:spcPct val="80000"/>
              </a:lnSpc>
            </a:pPr>
            <a:r>
              <a:rPr lang="nl-BE" sz="2700"/>
              <a:t>Koorts stijgende in enkele dagen tot 39°C daarna daalt de lichaamstemperatuur gedurende 5 tot 6 dagen terug tot normale hoogte</a:t>
            </a:r>
          </a:p>
          <a:p>
            <a:pPr>
              <a:lnSpc>
                <a:spcPct val="80000"/>
              </a:lnSpc>
            </a:pPr>
            <a:r>
              <a:rPr lang="nl-BE" sz="2700"/>
              <a:t>Sterk rode keel en amandelen</a:t>
            </a:r>
          </a:p>
          <a:p>
            <a:pPr>
              <a:lnSpc>
                <a:spcPct val="80000"/>
              </a:lnSpc>
            </a:pPr>
            <a:r>
              <a:rPr lang="nl-BE" sz="2700"/>
              <a:t>Tong heeft uitzicht van frambozen</a:t>
            </a:r>
          </a:p>
          <a:p>
            <a:pPr>
              <a:lnSpc>
                <a:spcPct val="80000"/>
              </a:lnSpc>
            </a:pPr>
            <a:r>
              <a:rPr lang="nl-BE" sz="2700"/>
              <a:t>Rode puntvormige huiduitslag, vooral geconcentreerd op de wangen, nek en oksels en liesstreek</a:t>
            </a:r>
          </a:p>
          <a:p>
            <a:pPr>
              <a:lnSpc>
                <a:spcPct val="80000"/>
              </a:lnSpc>
            </a:pPr>
            <a:r>
              <a:rPr lang="nl-BE" sz="2700"/>
              <a:t>Bij druk verdwijnt de huiduitslag</a:t>
            </a:r>
          </a:p>
          <a:p>
            <a:pPr>
              <a:lnSpc>
                <a:spcPct val="80000"/>
              </a:lnSpc>
            </a:pPr>
            <a:r>
              <a:rPr lang="nl-BE" sz="2700"/>
              <a:t>De omgeving van de mond blijft bleek</a:t>
            </a:r>
          </a:p>
          <a:p>
            <a:pPr>
              <a:lnSpc>
                <a:spcPct val="80000"/>
              </a:lnSpc>
            </a:pPr>
            <a:r>
              <a:rPr lang="nl-BE" sz="2700"/>
              <a:t>Huid voelt aan als schuurpapier</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el 1"/>
          <p:cNvSpPr>
            <a:spLocks noGrp="1"/>
          </p:cNvSpPr>
          <p:nvPr>
            <p:ph type="title" idx="4294967295"/>
          </p:nvPr>
        </p:nvSpPr>
        <p:spPr/>
        <p:txBody>
          <a:bodyPr/>
          <a:lstStyle/>
          <a:p>
            <a:r>
              <a:rPr lang="nl-BE"/>
              <a:t>Rode hond</a:t>
            </a:r>
          </a:p>
        </p:txBody>
      </p:sp>
      <p:sp>
        <p:nvSpPr>
          <p:cNvPr id="3" name="Tijdelijke aanduiding voor inhoud 2"/>
          <p:cNvSpPr>
            <a:spLocks noGrp="1"/>
          </p:cNvSpPr>
          <p:nvPr>
            <p:ph idx="4294967295"/>
          </p:nvPr>
        </p:nvSpPr>
        <p:spPr/>
        <p:txBody>
          <a:bodyPr>
            <a:normAutofit/>
          </a:bodyPr>
          <a:lstStyle/>
          <a:p>
            <a:pPr>
              <a:lnSpc>
                <a:spcPct val="80000"/>
              </a:lnSpc>
            </a:pPr>
            <a:r>
              <a:rPr lang="nl-BE" sz="3000"/>
              <a:t>Meestal goedaardig verlopende kinderziekte veroorzaakt door een virus</a:t>
            </a:r>
          </a:p>
          <a:p>
            <a:pPr>
              <a:lnSpc>
                <a:spcPct val="80000"/>
              </a:lnSpc>
            </a:pPr>
            <a:r>
              <a:rPr lang="nl-BE" sz="3000"/>
              <a:t>Wordt door de luchtwegen verspreid</a:t>
            </a:r>
          </a:p>
          <a:p>
            <a:pPr>
              <a:lnSpc>
                <a:spcPct val="80000"/>
              </a:lnSpc>
            </a:pPr>
            <a:r>
              <a:rPr lang="nl-BE" sz="3000"/>
              <a:t>Meest voorkomend tijdens de lente</a:t>
            </a:r>
          </a:p>
          <a:p>
            <a:pPr>
              <a:lnSpc>
                <a:spcPct val="80000"/>
              </a:lnSpc>
            </a:pPr>
            <a:r>
              <a:rPr lang="nl-BE" sz="3000"/>
              <a:t>Kinderen tussen 5 en 9 jaar, pubers en adolescenten zijn het meest vatbaar</a:t>
            </a:r>
          </a:p>
          <a:p>
            <a:pPr>
              <a:lnSpc>
                <a:spcPct val="80000"/>
              </a:lnSpc>
            </a:pPr>
            <a:r>
              <a:rPr lang="nl-BE" sz="3000"/>
              <a:t>Vaccinatie is mogelijk</a:t>
            </a:r>
          </a:p>
          <a:p>
            <a:pPr>
              <a:lnSpc>
                <a:spcPct val="80000"/>
              </a:lnSpc>
            </a:pPr>
            <a:r>
              <a:rPr lang="nl-BE" sz="3000"/>
              <a:t>Incubatietijd 14 tot 21 dagen</a:t>
            </a:r>
          </a:p>
          <a:p>
            <a:pPr>
              <a:lnSpc>
                <a:spcPct val="80000"/>
              </a:lnSpc>
            </a:pPr>
            <a:r>
              <a:rPr lang="nl-BE" sz="3000"/>
              <a:t>Zwangere vrouwen  lopen risico op misvorming van de foetus of miskraam</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el 1"/>
          <p:cNvSpPr>
            <a:spLocks noGrp="1"/>
          </p:cNvSpPr>
          <p:nvPr>
            <p:ph type="title" idx="4294967295"/>
          </p:nvPr>
        </p:nvSpPr>
        <p:spPr/>
        <p:txBody>
          <a:bodyPr/>
          <a:lstStyle/>
          <a:p>
            <a:r>
              <a:rPr lang="nl-BE"/>
              <a:t>Rode hond</a:t>
            </a:r>
          </a:p>
        </p:txBody>
      </p:sp>
      <p:sp>
        <p:nvSpPr>
          <p:cNvPr id="3" name="Tijdelijke aanduiding voor inhoud 2"/>
          <p:cNvSpPr>
            <a:spLocks noGrp="1"/>
          </p:cNvSpPr>
          <p:nvPr>
            <p:ph idx="4294967295"/>
          </p:nvPr>
        </p:nvSpPr>
        <p:spPr/>
        <p:txBody>
          <a:bodyPr>
            <a:normAutofit/>
          </a:bodyPr>
          <a:lstStyle/>
          <a:p>
            <a:pPr>
              <a:buFontTx/>
              <a:buNone/>
            </a:pPr>
            <a:r>
              <a:rPr lang="nl-BE" sz="3000"/>
              <a:t>Wat stel je vast?</a:t>
            </a:r>
          </a:p>
          <a:p>
            <a:r>
              <a:rPr lang="nl-BE" sz="3000"/>
              <a:t>Gezwollen lymfeklieren (achter de oren, onder de kaak, in de hals) gedurende één week</a:t>
            </a:r>
          </a:p>
          <a:p>
            <a:r>
              <a:rPr lang="nl-BE" sz="3000"/>
              <a:t>Na een dag roze of rode vlekjes die 3 dagen later alweer verdwijnen, soms geen huiduitslag</a:t>
            </a:r>
          </a:p>
          <a:p>
            <a:r>
              <a:rPr lang="nl-BE" sz="3000"/>
              <a:t>Koorts, zelden boven de 38°C</a:t>
            </a:r>
          </a:p>
          <a:p>
            <a:pPr>
              <a:buFontTx/>
              <a:buNone/>
            </a:pPr>
            <a:r>
              <a:rPr lang="nl-BE" sz="3000"/>
              <a:t>Wat doe je?</a:t>
            </a:r>
          </a:p>
          <a:p>
            <a:r>
              <a:rPr lang="nl-BE" sz="3000"/>
              <a:t>Raadpleeg een dokter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idx="4294967295"/>
          </p:nvPr>
        </p:nvSpPr>
        <p:spPr/>
        <p:txBody>
          <a:bodyPr/>
          <a:lstStyle/>
          <a:p>
            <a:r>
              <a:rPr lang="nl-BE"/>
              <a:t>Kleine wondjes: aanpak</a:t>
            </a:r>
          </a:p>
        </p:txBody>
      </p:sp>
      <p:sp>
        <p:nvSpPr>
          <p:cNvPr id="3" name="Tijdelijke aanduiding voor inhoud 2"/>
          <p:cNvSpPr>
            <a:spLocks noGrp="1"/>
          </p:cNvSpPr>
          <p:nvPr>
            <p:ph idx="4294967295"/>
          </p:nvPr>
        </p:nvSpPr>
        <p:spPr>
          <a:xfrm>
            <a:off x="357188" y="1571625"/>
            <a:ext cx="8229600" cy="4525963"/>
          </a:xfrm>
        </p:spPr>
        <p:txBody>
          <a:bodyPr>
            <a:normAutofit/>
          </a:bodyPr>
          <a:lstStyle/>
          <a:p>
            <a:pPr>
              <a:lnSpc>
                <a:spcPct val="90000"/>
              </a:lnSpc>
              <a:buFontTx/>
              <a:buNone/>
            </a:pPr>
            <a:r>
              <a:rPr lang="nl-BE" b="1"/>
              <a:t>Huidwonden:</a:t>
            </a:r>
          </a:p>
          <a:p>
            <a:pPr>
              <a:lnSpc>
                <a:spcPct val="90000"/>
              </a:lnSpc>
            </a:pPr>
            <a:r>
              <a:rPr lang="nl-BE"/>
              <a:t>Oppervlakkig schaafwondje:</a:t>
            </a:r>
          </a:p>
          <a:p>
            <a:pPr lvl="1">
              <a:lnSpc>
                <a:spcPct val="90000"/>
              </a:lnSpc>
              <a:buFontTx/>
              <a:buChar char="-"/>
            </a:pPr>
            <a:r>
              <a:rPr lang="nl-BE"/>
              <a:t>Controleer of alle lichaamsdelen bewegen</a:t>
            </a:r>
          </a:p>
          <a:p>
            <a:pPr lvl="1">
              <a:lnSpc>
                <a:spcPct val="90000"/>
              </a:lnSpc>
              <a:buFontTx/>
              <a:buChar char="-"/>
            </a:pPr>
            <a:r>
              <a:rPr lang="nl-BE"/>
              <a:t>Spoelen onder lauw kraanwater</a:t>
            </a:r>
          </a:p>
          <a:p>
            <a:pPr lvl="1">
              <a:lnSpc>
                <a:spcPct val="90000"/>
              </a:lnSpc>
              <a:buFontTx/>
              <a:buChar char="-"/>
            </a:pPr>
            <a:r>
              <a:rPr lang="nl-BE"/>
              <a:t>Ontsmetten mag indien vuil</a:t>
            </a:r>
          </a:p>
          <a:p>
            <a:pPr lvl="1">
              <a:lnSpc>
                <a:spcPct val="90000"/>
              </a:lnSpc>
              <a:buFontTx/>
              <a:buChar char="-"/>
            </a:pPr>
            <a:r>
              <a:rPr lang="nl-BE"/>
              <a:t>Sluiten met één steri-strip na ontvetten huid</a:t>
            </a:r>
          </a:p>
          <a:p>
            <a:pPr>
              <a:lnSpc>
                <a:spcPct val="90000"/>
              </a:lnSpc>
            </a:pPr>
            <a:r>
              <a:rPr lang="nl-BE"/>
              <a:t>Dieper dan de huid:</a:t>
            </a:r>
          </a:p>
          <a:p>
            <a:pPr lvl="1">
              <a:lnSpc>
                <a:spcPct val="90000"/>
              </a:lnSpc>
              <a:buFontTx/>
              <a:buChar char="-"/>
            </a:pPr>
            <a:r>
              <a:rPr lang="nl-BE"/>
              <a:t>Beweeg lichaamsdeel niet: immobiliseer</a:t>
            </a:r>
          </a:p>
          <a:p>
            <a:pPr lvl="1">
              <a:lnSpc>
                <a:spcPct val="90000"/>
              </a:lnSpc>
              <a:buFontTx/>
              <a:buChar char="-"/>
            </a:pPr>
            <a:r>
              <a:rPr lang="nl-BE"/>
              <a:t>Vraag hulp!</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el 1"/>
          <p:cNvSpPr>
            <a:spLocks noGrp="1"/>
          </p:cNvSpPr>
          <p:nvPr>
            <p:ph type="title" idx="4294967295"/>
          </p:nvPr>
        </p:nvSpPr>
        <p:spPr/>
        <p:txBody>
          <a:bodyPr/>
          <a:lstStyle/>
          <a:p>
            <a:r>
              <a:rPr lang="nl-BE"/>
              <a:t>Waterpokken</a:t>
            </a:r>
          </a:p>
        </p:txBody>
      </p:sp>
      <p:sp>
        <p:nvSpPr>
          <p:cNvPr id="3" name="Tijdelijke aanduiding voor inhoud 2"/>
          <p:cNvSpPr>
            <a:spLocks noGrp="1"/>
          </p:cNvSpPr>
          <p:nvPr>
            <p:ph idx="4294967295"/>
          </p:nvPr>
        </p:nvSpPr>
        <p:spPr/>
        <p:txBody>
          <a:bodyPr>
            <a:normAutofit/>
          </a:bodyPr>
          <a:lstStyle/>
          <a:p>
            <a:pPr>
              <a:lnSpc>
                <a:spcPct val="90000"/>
              </a:lnSpc>
            </a:pPr>
            <a:r>
              <a:rPr lang="nl-BE"/>
              <a:t>Waterpokken ook wind- of wijnpokken genoemd</a:t>
            </a:r>
          </a:p>
          <a:p>
            <a:pPr>
              <a:lnSpc>
                <a:spcPct val="90000"/>
              </a:lnSpc>
            </a:pPr>
            <a:r>
              <a:rPr lang="nl-BE"/>
              <a:t>Zeer besmettelijk veroorzaakt door herpesvirus</a:t>
            </a:r>
          </a:p>
          <a:p>
            <a:pPr>
              <a:lnSpc>
                <a:spcPct val="90000"/>
              </a:lnSpc>
            </a:pPr>
            <a:r>
              <a:rPr lang="nl-BE"/>
              <a:t>Besmetting door:</a:t>
            </a:r>
          </a:p>
          <a:p>
            <a:pPr lvl="1">
              <a:lnSpc>
                <a:spcPct val="90000"/>
              </a:lnSpc>
              <a:buFontTx/>
              <a:buChar char="-"/>
            </a:pPr>
            <a:r>
              <a:rPr lang="nl-BE"/>
              <a:t>rechtstreeks contact met vocht uit blaasjes</a:t>
            </a:r>
          </a:p>
          <a:p>
            <a:pPr lvl="1">
              <a:lnSpc>
                <a:spcPct val="90000"/>
              </a:lnSpc>
              <a:buFontTx/>
              <a:buChar char="-"/>
            </a:pPr>
            <a:r>
              <a:rPr lang="nl-BE"/>
              <a:t>Via druppels (hoesten en niezen)</a:t>
            </a:r>
          </a:p>
          <a:p>
            <a:pPr lvl="1">
              <a:lnSpc>
                <a:spcPct val="90000"/>
              </a:lnSpc>
              <a:buFontTx/>
              <a:buChar char="-"/>
            </a:pPr>
            <a:r>
              <a:rPr lang="nl-BE"/>
              <a:t>Via de lucht</a:t>
            </a:r>
          </a:p>
          <a:p>
            <a:pPr>
              <a:lnSpc>
                <a:spcPct val="90000"/>
              </a:lnSpc>
            </a:pPr>
            <a:r>
              <a:rPr lang="nl-BE"/>
              <a:t>Incubatietijd bedraagt 10 tot 21 dagen</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el 1"/>
          <p:cNvSpPr>
            <a:spLocks noGrp="1"/>
          </p:cNvSpPr>
          <p:nvPr>
            <p:ph type="title" idx="4294967295"/>
          </p:nvPr>
        </p:nvSpPr>
        <p:spPr/>
        <p:txBody>
          <a:bodyPr/>
          <a:lstStyle/>
          <a:p>
            <a:r>
              <a:rPr lang="nl-BE"/>
              <a:t>Waterpokken</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sz="3000"/>
              <a:t>Wat stel je vast?</a:t>
            </a:r>
          </a:p>
          <a:p>
            <a:pPr>
              <a:lnSpc>
                <a:spcPct val="90000"/>
              </a:lnSpc>
            </a:pPr>
            <a:r>
              <a:rPr lang="nl-BE" sz="3000"/>
              <a:t>Matige tot zeer ernstige koorts</a:t>
            </a:r>
          </a:p>
          <a:p>
            <a:pPr>
              <a:lnSpc>
                <a:spcPct val="90000"/>
              </a:lnSpc>
            </a:pPr>
            <a:r>
              <a:rPr lang="nl-BE" sz="3000"/>
              <a:t>Hoofdpijn</a:t>
            </a:r>
          </a:p>
          <a:p>
            <a:pPr>
              <a:lnSpc>
                <a:spcPct val="90000"/>
              </a:lnSpc>
            </a:pPr>
            <a:r>
              <a:rPr lang="nl-BE" sz="3000"/>
              <a:t>Onwel gevoel en gebrek aan eetlust</a:t>
            </a:r>
          </a:p>
          <a:p>
            <a:pPr>
              <a:lnSpc>
                <a:spcPct val="90000"/>
              </a:lnSpc>
            </a:pPr>
            <a:r>
              <a:rPr lang="nl-BE" sz="3000"/>
              <a:t>Rode vlekjes die veranderen in vochtblaasjes, die gemakkelijk breken of stuk gekrabd worden omdat ze erg jeuken.</a:t>
            </a:r>
          </a:p>
          <a:p>
            <a:pPr>
              <a:lnSpc>
                <a:spcPct val="90000"/>
              </a:lnSpc>
            </a:pPr>
            <a:r>
              <a:rPr lang="nl-BE" sz="3000"/>
              <a:t>Vlekjes komen meer voor op de romp en het gezicht dan op de ledematen.</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el 1"/>
          <p:cNvSpPr>
            <a:spLocks noGrp="1"/>
          </p:cNvSpPr>
          <p:nvPr>
            <p:ph type="title" idx="4294967295"/>
          </p:nvPr>
        </p:nvSpPr>
        <p:spPr/>
        <p:txBody>
          <a:bodyPr/>
          <a:lstStyle/>
          <a:p>
            <a:r>
              <a:rPr lang="nl-BE"/>
              <a:t>Bof</a:t>
            </a:r>
          </a:p>
        </p:txBody>
      </p:sp>
      <p:sp>
        <p:nvSpPr>
          <p:cNvPr id="279554" name="Tijdelijke aanduiding voor inhoud 2"/>
          <p:cNvSpPr>
            <a:spLocks noGrp="1"/>
          </p:cNvSpPr>
          <p:nvPr>
            <p:ph idx="4294967295"/>
          </p:nvPr>
        </p:nvSpPr>
        <p:spPr/>
        <p:txBody>
          <a:bodyPr/>
          <a:lstStyle/>
          <a:p>
            <a:r>
              <a:rPr lang="nl-BE"/>
              <a:t>Ook wel dikoor genoemd</a:t>
            </a:r>
          </a:p>
          <a:p>
            <a:r>
              <a:rPr lang="nl-BE"/>
              <a:t>Weinig besmettelijk virus verspreid door druppeltjes (hoesten en niezen)</a:t>
            </a:r>
          </a:p>
          <a:p>
            <a:r>
              <a:rPr lang="nl-BE"/>
              <a:t>Meestal kinderen ouder dan 5 jaar, soms ook bij volwassenen indien ze als kind niet genoeg immuniteit  hebben opgebouwd.</a:t>
            </a:r>
          </a:p>
          <a:p>
            <a:r>
              <a:rPr lang="nl-BE"/>
              <a:t>Incubatieperiode bedraagt 14 tot 24 dagen</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el 1"/>
          <p:cNvSpPr>
            <a:spLocks noGrp="1"/>
          </p:cNvSpPr>
          <p:nvPr>
            <p:ph type="title" idx="4294967295"/>
          </p:nvPr>
        </p:nvSpPr>
        <p:spPr/>
        <p:txBody>
          <a:bodyPr/>
          <a:lstStyle/>
          <a:p>
            <a:r>
              <a:rPr lang="nl-BE"/>
              <a:t>Bof</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sz="2700"/>
              <a:t>Wat stel je vast?</a:t>
            </a:r>
          </a:p>
          <a:p>
            <a:pPr>
              <a:lnSpc>
                <a:spcPct val="90000"/>
              </a:lnSpc>
            </a:pPr>
            <a:r>
              <a:rPr lang="nl-BE" sz="2700"/>
              <a:t>Koorts, hoofdpijn, onwel gevoel en gebrek aan eetlust</a:t>
            </a:r>
          </a:p>
          <a:p>
            <a:pPr>
              <a:lnSpc>
                <a:spcPct val="90000"/>
              </a:lnSpc>
            </a:pPr>
            <a:r>
              <a:rPr lang="nl-BE" sz="2700"/>
              <a:t>Oorpijn, vooral bij het kauwen</a:t>
            </a:r>
          </a:p>
          <a:p>
            <a:pPr>
              <a:lnSpc>
                <a:spcPct val="90000"/>
              </a:lnSpc>
            </a:pPr>
            <a:r>
              <a:rPr lang="nl-BE" sz="2700"/>
              <a:t>Zwelling en hevige pijn van de oorspeekselklieren</a:t>
            </a:r>
          </a:p>
          <a:p>
            <a:pPr>
              <a:lnSpc>
                <a:spcPct val="90000"/>
              </a:lnSpc>
            </a:pPr>
            <a:r>
              <a:rPr lang="nl-BE" sz="2700"/>
              <a:t>Zwelling van klieren onder de tong of de onderkaak</a:t>
            </a:r>
          </a:p>
          <a:p>
            <a:pPr>
              <a:lnSpc>
                <a:spcPct val="90000"/>
              </a:lnSpc>
            </a:pPr>
            <a:r>
              <a:rPr lang="nl-BE" sz="2700"/>
              <a:t>!!!! In veel gevallen vertonen kinderen geen symptomen</a:t>
            </a:r>
          </a:p>
          <a:p>
            <a:pPr>
              <a:lnSpc>
                <a:spcPct val="90000"/>
              </a:lnSpc>
              <a:buFontTx/>
              <a:buNone/>
            </a:pPr>
            <a:r>
              <a:rPr lang="nl-BE" sz="2700"/>
              <a:t>Wat doe je?</a:t>
            </a:r>
          </a:p>
          <a:p>
            <a:pPr>
              <a:lnSpc>
                <a:spcPct val="90000"/>
              </a:lnSpc>
            </a:pPr>
            <a:r>
              <a:rPr lang="nl-BE" sz="2700"/>
              <a:t>Raadpleeg een dokter als je bof vermoedt</a:t>
            </a:r>
          </a:p>
          <a:p>
            <a:pPr>
              <a:lnSpc>
                <a:spcPct val="90000"/>
              </a:lnSpc>
            </a:pPr>
            <a:r>
              <a:rPr lang="nl-BE" sz="2700"/>
              <a:t>Verlicht de pijn met warme kompressen op het oor</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el 1"/>
          <p:cNvSpPr>
            <a:spLocks noGrp="1"/>
          </p:cNvSpPr>
          <p:nvPr>
            <p:ph type="title" idx="4294967295"/>
          </p:nvPr>
        </p:nvSpPr>
        <p:spPr/>
        <p:txBody>
          <a:bodyPr/>
          <a:lstStyle/>
          <a:p>
            <a:r>
              <a:rPr lang="nl-BE"/>
              <a:t>Kinkhoest</a:t>
            </a:r>
          </a:p>
        </p:txBody>
      </p:sp>
      <p:sp>
        <p:nvSpPr>
          <p:cNvPr id="281602" name="Tijdelijke aanduiding voor inhoud 2"/>
          <p:cNvSpPr>
            <a:spLocks noGrp="1"/>
          </p:cNvSpPr>
          <p:nvPr>
            <p:ph idx="4294967295"/>
          </p:nvPr>
        </p:nvSpPr>
        <p:spPr/>
        <p:txBody>
          <a:bodyPr/>
          <a:lstStyle/>
          <a:p>
            <a:r>
              <a:rPr lang="nl-BE"/>
              <a:t>Zeer besmettelijke kinderziekte veroorzaakt door bacterie</a:t>
            </a:r>
          </a:p>
          <a:p>
            <a:r>
              <a:rPr lang="nl-BE"/>
              <a:t>Zeer gevaarlijk voor baby’s, welke geen immuniteit van de moeder krijgt hiervoor</a:t>
            </a:r>
          </a:p>
          <a:p>
            <a:r>
              <a:rPr lang="nl-BE"/>
              <a:t>Inenting is wel mogelijk vanaf 2 maand</a:t>
            </a:r>
          </a:p>
          <a:p>
            <a:r>
              <a:rPr lang="nl-BE"/>
              <a:t>Incubatietijd is 5 tot 21 dagen</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el 1"/>
          <p:cNvSpPr>
            <a:spLocks noGrp="1"/>
          </p:cNvSpPr>
          <p:nvPr>
            <p:ph type="title" idx="4294967295"/>
          </p:nvPr>
        </p:nvSpPr>
        <p:spPr/>
        <p:txBody>
          <a:bodyPr/>
          <a:lstStyle/>
          <a:p>
            <a:r>
              <a:rPr lang="nl-BE"/>
              <a:t>Kinkhoest</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700"/>
              <a:t>Wat stel je vast?</a:t>
            </a:r>
          </a:p>
          <a:p>
            <a:pPr>
              <a:lnSpc>
                <a:spcPct val="80000"/>
              </a:lnSpc>
            </a:pPr>
            <a:r>
              <a:rPr lang="nl-BE" sz="2700"/>
              <a:t>Gedurende 1 tot 2 weken:</a:t>
            </a:r>
          </a:p>
          <a:p>
            <a:pPr>
              <a:lnSpc>
                <a:spcPct val="80000"/>
              </a:lnSpc>
              <a:buFontTx/>
              <a:buChar char="-"/>
            </a:pPr>
            <a:r>
              <a:rPr lang="nl-BE" sz="2700"/>
              <a:t>Neusloop en tranende ogen</a:t>
            </a:r>
          </a:p>
          <a:p>
            <a:pPr>
              <a:lnSpc>
                <a:spcPct val="80000"/>
              </a:lnSpc>
              <a:buFontTx/>
              <a:buChar char="-"/>
            </a:pPr>
            <a:r>
              <a:rPr lang="nl-BE" sz="2700"/>
              <a:t>Lichte hoest en matige koorts</a:t>
            </a:r>
          </a:p>
          <a:p>
            <a:pPr>
              <a:lnSpc>
                <a:spcPct val="80000"/>
              </a:lnSpc>
            </a:pPr>
            <a:r>
              <a:rPr lang="nl-BE" sz="2700"/>
              <a:t>Daarna gedurende 1 tot 6 weken:</a:t>
            </a:r>
          </a:p>
          <a:p>
            <a:pPr>
              <a:lnSpc>
                <a:spcPct val="80000"/>
              </a:lnSpc>
              <a:buFontTx/>
              <a:buChar char="-"/>
            </a:pPr>
            <a:r>
              <a:rPr lang="nl-BE" sz="2700"/>
              <a:t>Meerdere opeenvolgende hoeststoten tijdens de uitademing, zodat het kind in ademnood raakt</a:t>
            </a:r>
          </a:p>
          <a:p>
            <a:pPr>
              <a:lnSpc>
                <a:spcPct val="80000"/>
              </a:lnSpc>
              <a:buFontTx/>
              <a:buChar char="-"/>
            </a:pPr>
            <a:r>
              <a:rPr lang="nl-BE" sz="2700"/>
              <a:t>Gierend geluid bij de inademing</a:t>
            </a:r>
          </a:p>
          <a:p>
            <a:pPr>
              <a:lnSpc>
                <a:spcPct val="80000"/>
              </a:lnSpc>
              <a:buFontTx/>
              <a:buChar char="-"/>
            </a:pPr>
            <a:r>
              <a:rPr lang="nl-BE" sz="2700"/>
              <a:t>Na de hoestbuien braakt het kind of geeft het slijm op</a:t>
            </a:r>
          </a:p>
          <a:p>
            <a:pPr>
              <a:lnSpc>
                <a:spcPct val="80000"/>
              </a:lnSpc>
              <a:buFontTx/>
              <a:buNone/>
            </a:pPr>
            <a:r>
              <a:rPr lang="nl-BE" sz="2700"/>
              <a:t>Wat doe je?</a:t>
            </a:r>
          </a:p>
          <a:p>
            <a:pPr>
              <a:lnSpc>
                <a:spcPct val="80000"/>
              </a:lnSpc>
              <a:buFontTx/>
              <a:buNone/>
            </a:pPr>
            <a:r>
              <a:rPr lang="nl-BE" sz="2700"/>
              <a:t>Raadpleeg een arts</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el 1"/>
          <p:cNvSpPr>
            <a:spLocks noGrp="1"/>
          </p:cNvSpPr>
          <p:nvPr>
            <p:ph type="title" idx="4294967295"/>
          </p:nvPr>
        </p:nvSpPr>
        <p:spPr/>
        <p:txBody>
          <a:bodyPr/>
          <a:lstStyle/>
          <a:p>
            <a:r>
              <a:rPr lang="nl-BE"/>
              <a:t>Valse kroep</a:t>
            </a:r>
          </a:p>
        </p:txBody>
      </p:sp>
      <p:sp>
        <p:nvSpPr>
          <p:cNvPr id="3" name="Tijdelijke aanduiding voor inhoud 2"/>
          <p:cNvSpPr>
            <a:spLocks noGrp="1"/>
          </p:cNvSpPr>
          <p:nvPr>
            <p:ph idx="4294967295"/>
          </p:nvPr>
        </p:nvSpPr>
        <p:spPr/>
        <p:txBody>
          <a:bodyPr>
            <a:normAutofit/>
          </a:bodyPr>
          <a:lstStyle/>
          <a:p>
            <a:pPr>
              <a:lnSpc>
                <a:spcPct val="80000"/>
              </a:lnSpc>
            </a:pPr>
            <a:r>
              <a:rPr lang="nl-BE" sz="2500"/>
              <a:t>Wordt door virus veroorzaakt</a:t>
            </a:r>
          </a:p>
          <a:p>
            <a:pPr>
              <a:lnSpc>
                <a:spcPct val="80000"/>
              </a:lnSpc>
            </a:pPr>
            <a:r>
              <a:rPr lang="nl-BE" sz="2500"/>
              <a:t>Meestal zeer onschuldig, maar een aanval is een beangstigende ervaring</a:t>
            </a:r>
          </a:p>
          <a:p>
            <a:pPr>
              <a:lnSpc>
                <a:spcPct val="80000"/>
              </a:lnSpc>
            </a:pPr>
            <a:r>
              <a:rPr lang="nl-BE" sz="2500"/>
              <a:t>Treft meestal kinderen van 6 maand tot 5 jaar</a:t>
            </a:r>
          </a:p>
          <a:p>
            <a:pPr>
              <a:lnSpc>
                <a:spcPct val="80000"/>
              </a:lnSpc>
            </a:pPr>
            <a:endParaRPr lang="nl-BE" sz="2500"/>
          </a:p>
          <a:p>
            <a:pPr>
              <a:lnSpc>
                <a:spcPct val="80000"/>
              </a:lnSpc>
              <a:buFontTx/>
              <a:buNone/>
            </a:pPr>
            <a:r>
              <a:rPr lang="nl-BE" sz="2500"/>
              <a:t>Wat stel je vast?</a:t>
            </a:r>
          </a:p>
          <a:p>
            <a:pPr>
              <a:lnSpc>
                <a:spcPct val="80000"/>
              </a:lnSpc>
              <a:buFontTx/>
              <a:buChar char="-"/>
            </a:pPr>
            <a:r>
              <a:rPr lang="nl-BE" sz="2500"/>
              <a:t>verkoudheid, maar het kind is niet erg ziek</a:t>
            </a:r>
          </a:p>
          <a:p>
            <a:pPr>
              <a:lnSpc>
                <a:spcPct val="80000"/>
              </a:lnSpc>
              <a:buFontTx/>
              <a:buChar char="-"/>
            </a:pPr>
            <a:r>
              <a:rPr lang="nl-BE" sz="2500"/>
              <a:t>Meestal geen koorts</a:t>
            </a:r>
          </a:p>
          <a:p>
            <a:pPr>
              <a:lnSpc>
                <a:spcPct val="80000"/>
              </a:lnSpc>
              <a:buFontTx/>
              <a:buChar char="-"/>
            </a:pPr>
            <a:r>
              <a:rPr lang="nl-BE" sz="2500"/>
              <a:t>Gierende inademing</a:t>
            </a:r>
          </a:p>
          <a:p>
            <a:pPr>
              <a:lnSpc>
                <a:spcPct val="80000"/>
              </a:lnSpc>
              <a:buFontTx/>
              <a:buChar char="-"/>
            </a:pPr>
            <a:r>
              <a:rPr lang="nl-BE" sz="2500"/>
              <a:t>Typische blafhoest, soms heesheid</a:t>
            </a:r>
          </a:p>
          <a:p>
            <a:pPr>
              <a:lnSpc>
                <a:spcPct val="80000"/>
              </a:lnSpc>
              <a:buFontTx/>
              <a:buChar char="-"/>
            </a:pPr>
            <a:r>
              <a:rPr lang="nl-BE" sz="2500"/>
              <a:t>Laat op de avond of bij het begin van de nacht krijgt het kind het benauwd en begint te huilen</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el 1"/>
          <p:cNvSpPr>
            <a:spLocks noGrp="1"/>
          </p:cNvSpPr>
          <p:nvPr>
            <p:ph type="title" idx="4294967295"/>
          </p:nvPr>
        </p:nvSpPr>
        <p:spPr/>
        <p:txBody>
          <a:bodyPr/>
          <a:lstStyle/>
          <a:p>
            <a:r>
              <a:rPr lang="nl-BE"/>
              <a:t>Valse kroep</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500"/>
              <a:t>Wat doe je?</a:t>
            </a:r>
          </a:p>
          <a:p>
            <a:pPr>
              <a:lnSpc>
                <a:spcPct val="80000"/>
              </a:lnSpc>
              <a:buFontTx/>
              <a:buChar char="-"/>
            </a:pPr>
            <a:r>
              <a:rPr lang="nl-BE" sz="2500"/>
              <a:t>Neem het kind bij je en zorg voor een rustige houding zodat het kalm wordt</a:t>
            </a:r>
          </a:p>
          <a:p>
            <a:pPr>
              <a:lnSpc>
                <a:spcPct val="80000"/>
              </a:lnSpc>
              <a:buFontTx/>
              <a:buChar char="-"/>
            </a:pPr>
            <a:r>
              <a:rPr lang="nl-BE" sz="2500"/>
              <a:t>Laat het kind frequent kleine hoeveelheden water drinken</a:t>
            </a:r>
          </a:p>
          <a:p>
            <a:pPr>
              <a:lnSpc>
                <a:spcPct val="80000"/>
              </a:lnSpc>
              <a:buFontTx/>
              <a:buChar char="-"/>
            </a:pPr>
            <a:r>
              <a:rPr lang="nl-BE" sz="2500"/>
              <a:t>Geef geen hoestsiroop</a:t>
            </a:r>
          </a:p>
          <a:p>
            <a:pPr>
              <a:lnSpc>
                <a:spcPct val="80000"/>
              </a:lnSpc>
              <a:buFontTx/>
              <a:buChar char="-"/>
            </a:pPr>
            <a:r>
              <a:rPr lang="nl-BE" sz="2500"/>
              <a:t>Het inademen van frisse lucht vermindert de zwelling in de keel. </a:t>
            </a:r>
          </a:p>
          <a:p>
            <a:pPr>
              <a:lnSpc>
                <a:spcPct val="80000"/>
              </a:lnSpc>
              <a:buFontTx/>
              <a:buChar char="-"/>
            </a:pPr>
            <a:r>
              <a:rPr lang="nl-BE" sz="2500"/>
              <a:t>Bij veel kinderen gaat de aanval voorbij als de ouders het kind buiten brengen om naar de dokter te gaan</a:t>
            </a:r>
          </a:p>
          <a:p>
            <a:pPr>
              <a:lnSpc>
                <a:spcPct val="80000"/>
              </a:lnSpc>
              <a:buFontTx/>
              <a:buChar char="-"/>
            </a:pPr>
            <a:r>
              <a:rPr lang="nl-BE" sz="2500"/>
              <a:t>Bij een ernstige of herhaald terugkerende aanval raadpleeg een dokter</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el 1"/>
          <p:cNvSpPr>
            <a:spLocks noGrp="1"/>
          </p:cNvSpPr>
          <p:nvPr>
            <p:ph type="title" idx="4294967295"/>
          </p:nvPr>
        </p:nvSpPr>
        <p:spPr/>
        <p:txBody>
          <a:bodyPr/>
          <a:lstStyle/>
          <a:p>
            <a:r>
              <a:rPr lang="nl-BE"/>
              <a:t>Klierkoorts</a:t>
            </a:r>
          </a:p>
        </p:txBody>
      </p:sp>
      <p:sp>
        <p:nvSpPr>
          <p:cNvPr id="3" name="Tijdelijke aanduiding voor inhoud 2"/>
          <p:cNvSpPr>
            <a:spLocks noGrp="1"/>
          </p:cNvSpPr>
          <p:nvPr>
            <p:ph idx="4294967295"/>
          </p:nvPr>
        </p:nvSpPr>
        <p:spPr/>
        <p:txBody>
          <a:bodyPr>
            <a:normAutofit/>
          </a:bodyPr>
          <a:lstStyle/>
          <a:p>
            <a:pPr>
              <a:lnSpc>
                <a:spcPct val="80000"/>
              </a:lnSpc>
            </a:pPr>
            <a:r>
              <a:rPr lang="nl-BE" sz="3000"/>
              <a:t>Ook wel kusjesziekte genoemd, is een besmettelijke aandoening van de lymfeklieren</a:t>
            </a:r>
          </a:p>
          <a:p>
            <a:pPr>
              <a:lnSpc>
                <a:spcPct val="80000"/>
              </a:lnSpc>
            </a:pPr>
            <a:r>
              <a:rPr lang="nl-BE" sz="3000"/>
              <a:t>Wordt door direct contact (bijv. door te kussen) overgedragen</a:t>
            </a:r>
          </a:p>
          <a:p>
            <a:pPr>
              <a:lnSpc>
                <a:spcPct val="80000"/>
              </a:lnSpc>
            </a:pPr>
            <a:endParaRPr lang="nl-BE" sz="3000"/>
          </a:p>
          <a:p>
            <a:pPr>
              <a:lnSpc>
                <a:spcPct val="80000"/>
              </a:lnSpc>
              <a:buFontTx/>
              <a:buNone/>
            </a:pPr>
            <a:r>
              <a:rPr lang="nl-BE" sz="3000"/>
              <a:t>Wat stel je vast?</a:t>
            </a:r>
          </a:p>
          <a:p>
            <a:pPr>
              <a:lnSpc>
                <a:spcPct val="80000"/>
              </a:lnSpc>
              <a:buFontTx/>
              <a:buChar char="-"/>
            </a:pPr>
            <a:r>
              <a:rPr lang="nl-BE" sz="3000"/>
              <a:t>Vermoeidheid die lang kan blijven duren</a:t>
            </a:r>
          </a:p>
          <a:p>
            <a:pPr>
              <a:lnSpc>
                <a:spcPct val="80000"/>
              </a:lnSpc>
              <a:buFontTx/>
              <a:buChar char="-"/>
            </a:pPr>
            <a:r>
              <a:rPr lang="nl-BE" sz="3000"/>
              <a:t>Koorts en keelpijn na een week</a:t>
            </a:r>
          </a:p>
          <a:p>
            <a:pPr>
              <a:lnSpc>
                <a:spcPct val="80000"/>
              </a:lnSpc>
              <a:buFontTx/>
              <a:buChar char="-"/>
            </a:pPr>
            <a:r>
              <a:rPr lang="nl-BE" sz="3000"/>
              <a:t>Zwelling van lever en mild ( zo erg dat er gevaar is voor ernstige inwendige bloedingen)</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el 1"/>
          <p:cNvSpPr>
            <a:spLocks noGrp="1"/>
          </p:cNvSpPr>
          <p:nvPr>
            <p:ph type="title" idx="4294967295"/>
          </p:nvPr>
        </p:nvSpPr>
        <p:spPr/>
        <p:txBody>
          <a:bodyPr/>
          <a:lstStyle/>
          <a:p>
            <a:r>
              <a:rPr lang="nl-BE"/>
              <a:t>Klierkoorts</a:t>
            </a:r>
          </a:p>
        </p:txBody>
      </p:sp>
      <p:sp>
        <p:nvSpPr>
          <p:cNvPr id="3" name="Tijdelijke aanduiding voor inhoud 2"/>
          <p:cNvSpPr>
            <a:spLocks noGrp="1"/>
          </p:cNvSpPr>
          <p:nvPr>
            <p:ph idx="4294967295"/>
          </p:nvPr>
        </p:nvSpPr>
        <p:spPr/>
        <p:txBody>
          <a:bodyPr>
            <a:normAutofit/>
          </a:bodyPr>
          <a:lstStyle/>
          <a:p>
            <a:pPr>
              <a:buFontTx/>
              <a:buChar char="-"/>
            </a:pPr>
            <a:r>
              <a:rPr lang="nl-BE" sz="3000"/>
              <a:t>Zwelling van de klieren in de hals, oksels en liezen</a:t>
            </a:r>
          </a:p>
          <a:p>
            <a:pPr>
              <a:buFontTx/>
              <a:buChar char="-"/>
            </a:pPr>
            <a:r>
              <a:rPr lang="nl-BE" sz="3000"/>
              <a:t>Hoofdpijn en stijve nek</a:t>
            </a:r>
          </a:p>
          <a:p>
            <a:pPr>
              <a:buFontTx/>
              <a:buChar char="-"/>
            </a:pPr>
            <a:r>
              <a:rPr lang="nl-BE" sz="3000"/>
              <a:t>Leverontsteking met geelzucht</a:t>
            </a:r>
          </a:p>
          <a:p>
            <a:pPr>
              <a:buFontTx/>
              <a:buChar char="-"/>
            </a:pPr>
            <a:r>
              <a:rPr lang="nl-BE" sz="3000"/>
              <a:t>Soms gaat de ziekte voorbij met nauwelijks symptomen</a:t>
            </a:r>
          </a:p>
          <a:p>
            <a:pPr>
              <a:buFontTx/>
              <a:buNone/>
            </a:pPr>
            <a:endParaRPr lang="nl-BE" sz="3000"/>
          </a:p>
          <a:p>
            <a:pPr>
              <a:buFontTx/>
              <a:buNone/>
            </a:pPr>
            <a:r>
              <a:rPr lang="nl-BE" sz="3000"/>
              <a:t>Wat doe je?</a:t>
            </a:r>
          </a:p>
          <a:p>
            <a:pPr>
              <a:buFontTx/>
              <a:buNone/>
            </a:pPr>
            <a:r>
              <a:rPr lang="nl-BE" sz="3000"/>
              <a:t>Raadpleeg een arts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idx="4294967295"/>
          </p:nvPr>
        </p:nvSpPr>
        <p:spPr/>
        <p:txBody>
          <a:bodyPr/>
          <a:lstStyle/>
          <a:p>
            <a:r>
              <a:rPr lang="nl-BE"/>
              <a:t>Kleine wondjes</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sz="3000" b="1"/>
              <a:t>Reiniging  en ontsmetting</a:t>
            </a:r>
            <a:endParaRPr lang="nl-BE" sz="3000"/>
          </a:p>
          <a:p>
            <a:pPr>
              <a:lnSpc>
                <a:spcPct val="90000"/>
              </a:lnSpc>
              <a:buFontTx/>
              <a:buNone/>
            </a:pPr>
            <a:r>
              <a:rPr lang="nl-BE" sz="3000" b="1" u="sng"/>
              <a:t>Handen</a:t>
            </a:r>
            <a:r>
              <a:rPr lang="nl-BE" sz="3000"/>
              <a:t> met alcogel of ontsmettingsalcohol</a:t>
            </a:r>
          </a:p>
          <a:p>
            <a:pPr>
              <a:lnSpc>
                <a:spcPct val="90000"/>
              </a:lnSpc>
              <a:buFontTx/>
              <a:buNone/>
            </a:pPr>
            <a:r>
              <a:rPr lang="nl-BE" sz="3000" b="1" u="sng"/>
              <a:t>Schaar of pincet </a:t>
            </a:r>
            <a:r>
              <a:rPr lang="nl-BE" sz="3000"/>
              <a:t>door 2 minuten in ontsmettingsalcohol te leggen en drogen met steriel kompres.  !!!! Niet blazen</a:t>
            </a:r>
          </a:p>
          <a:p>
            <a:pPr>
              <a:lnSpc>
                <a:spcPct val="90000"/>
              </a:lnSpc>
              <a:buFontTx/>
              <a:buNone/>
            </a:pPr>
            <a:r>
              <a:rPr lang="nl-BE" sz="3000"/>
              <a:t>Een </a:t>
            </a:r>
            <a:r>
              <a:rPr lang="nl-BE" sz="3000" b="1" u="sng"/>
              <a:t>wonde</a:t>
            </a:r>
            <a:r>
              <a:rPr lang="nl-BE" sz="3000"/>
              <a:t> reinigen en ontsmetten</a:t>
            </a:r>
          </a:p>
          <a:p>
            <a:pPr>
              <a:lnSpc>
                <a:spcPct val="90000"/>
              </a:lnSpc>
              <a:buFontTx/>
              <a:buNone/>
            </a:pPr>
            <a:r>
              <a:rPr lang="nl-BE" sz="3000"/>
              <a:t>Vroeger → moest elke wonde ontsmet worden. </a:t>
            </a:r>
          </a:p>
          <a:p>
            <a:pPr>
              <a:lnSpc>
                <a:spcPct val="90000"/>
              </a:lnSpc>
              <a:buFontTx/>
              <a:buNone/>
            </a:pPr>
            <a:r>
              <a:rPr lang="nl-BE" sz="3000"/>
              <a:t>Wetenschappelijk onderzoek heeft aangetoont dat ontsmetten ook nadelen heeft.</a:t>
            </a:r>
          </a:p>
          <a:p>
            <a:pPr>
              <a:lnSpc>
                <a:spcPct val="90000"/>
              </a:lnSpc>
              <a:buFontTx/>
              <a:buNone/>
            </a:pPr>
            <a:endParaRPr lang="nl-BE" sz="300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el 1"/>
          <p:cNvSpPr>
            <a:spLocks noGrp="1"/>
          </p:cNvSpPr>
          <p:nvPr>
            <p:ph type="title" idx="4294967295"/>
          </p:nvPr>
        </p:nvSpPr>
        <p:spPr/>
        <p:txBody>
          <a:bodyPr/>
          <a:lstStyle/>
          <a:p>
            <a:r>
              <a:rPr lang="nl-BE"/>
              <a:t>Rotavirus</a:t>
            </a:r>
          </a:p>
        </p:txBody>
      </p:sp>
      <p:sp>
        <p:nvSpPr>
          <p:cNvPr id="3" name="Tijdelijke aanduiding voor inhoud 2"/>
          <p:cNvSpPr>
            <a:spLocks noGrp="1"/>
          </p:cNvSpPr>
          <p:nvPr>
            <p:ph idx="4294967295"/>
          </p:nvPr>
        </p:nvSpPr>
        <p:spPr/>
        <p:txBody>
          <a:bodyPr>
            <a:normAutofit/>
          </a:bodyPr>
          <a:lstStyle/>
          <a:p>
            <a:pPr>
              <a:lnSpc>
                <a:spcPct val="80000"/>
              </a:lnSpc>
            </a:pPr>
            <a:r>
              <a:rPr lang="nl-BE" sz="2500"/>
              <a:t>Voornaamste oorzaak van maag-darmontsteking bij baby’s en jonge kinderen</a:t>
            </a:r>
          </a:p>
          <a:p>
            <a:pPr>
              <a:lnSpc>
                <a:spcPct val="80000"/>
              </a:lnSpc>
            </a:pPr>
            <a:r>
              <a:rPr lang="nl-BE" sz="2500"/>
              <a:t>Frequenter tijdens de wintermaanden en de lente</a:t>
            </a:r>
          </a:p>
          <a:p>
            <a:pPr>
              <a:lnSpc>
                <a:spcPct val="80000"/>
              </a:lnSpc>
            </a:pPr>
            <a:r>
              <a:rPr lang="nl-BE" sz="2500"/>
              <a:t>Incubatietijd 2 dagen</a:t>
            </a:r>
          </a:p>
          <a:p>
            <a:pPr>
              <a:lnSpc>
                <a:spcPct val="80000"/>
              </a:lnSpc>
            </a:pPr>
            <a:r>
              <a:rPr lang="nl-BE" sz="2500"/>
              <a:t>Immuniteit stijgt met elke besmetting</a:t>
            </a:r>
          </a:p>
          <a:p>
            <a:pPr>
              <a:lnSpc>
                <a:spcPct val="80000"/>
              </a:lnSpc>
            </a:pPr>
            <a:r>
              <a:rPr lang="nl-BE" sz="2500"/>
              <a:t>Rond 5 jaar zijn de meeste kinderen immuun tegen het virus</a:t>
            </a:r>
          </a:p>
          <a:p>
            <a:pPr>
              <a:lnSpc>
                <a:spcPct val="80000"/>
              </a:lnSpc>
            </a:pPr>
            <a:r>
              <a:rPr lang="nl-BE" sz="2500"/>
              <a:t>Volwassenen die besmet raken vertonen daarom bijna nooit symptomen, maar kunnen het virus wel verspreiden</a:t>
            </a:r>
          </a:p>
          <a:p>
            <a:pPr>
              <a:lnSpc>
                <a:spcPct val="80000"/>
              </a:lnSpc>
            </a:pPr>
            <a:r>
              <a:rPr lang="nl-BE" sz="2500"/>
              <a:t>Sinds kort is vaccinatie mogelijk, met een hoge beschermingsgraad </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el 1"/>
          <p:cNvSpPr>
            <a:spLocks noGrp="1"/>
          </p:cNvSpPr>
          <p:nvPr>
            <p:ph type="title" idx="4294967295"/>
          </p:nvPr>
        </p:nvSpPr>
        <p:spPr/>
        <p:txBody>
          <a:bodyPr/>
          <a:lstStyle/>
          <a:p>
            <a:r>
              <a:rPr lang="nl-BE"/>
              <a:t>Rotavirus</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3000"/>
              <a:t>Wat stel je vast?</a:t>
            </a:r>
          </a:p>
          <a:p>
            <a:pPr>
              <a:lnSpc>
                <a:spcPct val="80000"/>
              </a:lnSpc>
              <a:buFontTx/>
              <a:buNone/>
            </a:pPr>
            <a:endParaRPr lang="nl-BE" sz="3000"/>
          </a:p>
          <a:p>
            <a:pPr>
              <a:lnSpc>
                <a:spcPct val="80000"/>
              </a:lnSpc>
            </a:pPr>
            <a:r>
              <a:rPr lang="nl-BE" sz="3000"/>
              <a:t>Diarree en braken gedurende 3 tot 8 dagen</a:t>
            </a:r>
          </a:p>
          <a:p>
            <a:pPr>
              <a:lnSpc>
                <a:spcPct val="80000"/>
              </a:lnSpc>
              <a:buFontTx/>
              <a:buNone/>
            </a:pPr>
            <a:endParaRPr lang="nl-BE" sz="3000"/>
          </a:p>
          <a:p>
            <a:pPr>
              <a:lnSpc>
                <a:spcPct val="80000"/>
              </a:lnSpc>
              <a:buFontTx/>
              <a:buNone/>
            </a:pPr>
            <a:r>
              <a:rPr lang="nl-BE" sz="3000"/>
              <a:t>Wat doe je?</a:t>
            </a:r>
          </a:p>
          <a:p>
            <a:pPr>
              <a:lnSpc>
                <a:spcPct val="80000"/>
              </a:lnSpc>
              <a:buFontTx/>
              <a:buNone/>
            </a:pPr>
            <a:endParaRPr lang="nl-BE" sz="3000"/>
          </a:p>
          <a:p>
            <a:pPr>
              <a:lnSpc>
                <a:spcPct val="80000"/>
              </a:lnSpc>
            </a:pPr>
            <a:r>
              <a:rPr lang="nl-BE" sz="3000"/>
              <a:t>Het kind regelmatig kleine hoeveelheden laten drinken</a:t>
            </a:r>
          </a:p>
          <a:p>
            <a:pPr>
              <a:lnSpc>
                <a:spcPct val="80000"/>
              </a:lnSpc>
            </a:pPr>
            <a:r>
              <a:rPr lang="nl-BE" sz="3000"/>
              <a:t>Laat het kind eten als het er zin in heeft</a:t>
            </a:r>
          </a:p>
          <a:p>
            <a:pPr>
              <a:lnSpc>
                <a:spcPct val="80000"/>
              </a:lnSpc>
            </a:pPr>
            <a:r>
              <a:rPr lang="nl-BE" sz="3000"/>
              <a:t>Raadpleeg een dokter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idx="4294967295"/>
          </p:nvPr>
        </p:nvSpPr>
        <p:spPr/>
        <p:txBody>
          <a:bodyPr/>
          <a:lstStyle/>
          <a:p>
            <a:r>
              <a:rPr lang="nl-BE"/>
              <a:t>Inhoud</a:t>
            </a:r>
          </a:p>
        </p:txBody>
      </p:sp>
      <p:sp>
        <p:nvSpPr>
          <p:cNvPr id="3" name="Tijdelijke aanduiding voor inhoud 2"/>
          <p:cNvSpPr>
            <a:spLocks noGrp="1"/>
          </p:cNvSpPr>
          <p:nvPr>
            <p:ph idx="4294967295"/>
          </p:nvPr>
        </p:nvSpPr>
        <p:spPr/>
        <p:txBody>
          <a:bodyPr>
            <a:normAutofit/>
          </a:bodyPr>
          <a:lstStyle/>
          <a:p>
            <a:pPr>
              <a:lnSpc>
                <a:spcPct val="80000"/>
              </a:lnSpc>
            </a:pPr>
            <a:r>
              <a:rPr lang="nl-BE" sz="1800"/>
              <a:t>Houding van de hulpverlener</a:t>
            </a:r>
          </a:p>
          <a:p>
            <a:pPr>
              <a:lnSpc>
                <a:spcPct val="80000"/>
              </a:lnSpc>
            </a:pPr>
            <a:r>
              <a:rPr lang="nl-BE" sz="1800"/>
              <a:t>Verbandkoffer</a:t>
            </a:r>
          </a:p>
          <a:p>
            <a:pPr>
              <a:lnSpc>
                <a:spcPct val="80000"/>
              </a:lnSpc>
            </a:pPr>
            <a:r>
              <a:rPr lang="nl-BE" sz="1800"/>
              <a:t>Kleine wondjes…</a:t>
            </a:r>
          </a:p>
          <a:p>
            <a:pPr>
              <a:lnSpc>
                <a:spcPct val="80000"/>
              </a:lnSpc>
            </a:pPr>
            <a:r>
              <a:rPr lang="nl-BE" sz="1800"/>
              <a:t>Blauw oog</a:t>
            </a:r>
          </a:p>
          <a:p>
            <a:pPr>
              <a:lnSpc>
                <a:spcPct val="80000"/>
              </a:lnSpc>
            </a:pPr>
            <a:r>
              <a:rPr lang="nl-BE" sz="1800"/>
              <a:t>Splinter</a:t>
            </a:r>
          </a:p>
          <a:p>
            <a:pPr>
              <a:lnSpc>
                <a:spcPct val="80000"/>
              </a:lnSpc>
            </a:pPr>
            <a:r>
              <a:rPr lang="nl-BE" sz="1800"/>
              <a:t>Vinger tussen de deur</a:t>
            </a:r>
          </a:p>
          <a:p>
            <a:pPr>
              <a:lnSpc>
                <a:spcPct val="80000"/>
              </a:lnSpc>
            </a:pPr>
            <a:r>
              <a:rPr lang="nl-BE" sz="1800"/>
              <a:t>Tand afgebroken</a:t>
            </a:r>
          </a:p>
          <a:p>
            <a:pPr>
              <a:lnSpc>
                <a:spcPct val="80000"/>
              </a:lnSpc>
            </a:pPr>
            <a:r>
              <a:rPr lang="nl-BE" sz="1800"/>
              <a:t>Bloedneus</a:t>
            </a:r>
          </a:p>
          <a:p>
            <a:pPr>
              <a:lnSpc>
                <a:spcPct val="80000"/>
              </a:lnSpc>
            </a:pPr>
            <a:r>
              <a:rPr lang="nl-BE" sz="1800"/>
              <a:t>Voorwerp in het oor, neus,oog, keel en wonde</a:t>
            </a:r>
          </a:p>
          <a:p>
            <a:pPr>
              <a:lnSpc>
                <a:spcPct val="80000"/>
              </a:lnSpc>
            </a:pPr>
            <a:r>
              <a:rPr lang="nl-BE" sz="1800"/>
              <a:t>Flauwte, blaren</a:t>
            </a:r>
          </a:p>
          <a:p>
            <a:pPr>
              <a:lnSpc>
                <a:spcPct val="80000"/>
              </a:lnSpc>
            </a:pPr>
            <a:r>
              <a:rPr lang="nl-BE" sz="1800"/>
              <a:t>Gebeten!</a:t>
            </a:r>
          </a:p>
          <a:p>
            <a:pPr>
              <a:lnSpc>
                <a:spcPct val="80000"/>
              </a:lnSpc>
            </a:pPr>
            <a:r>
              <a:rPr lang="nl-BE" sz="1800"/>
              <a:t>Verbrand!</a:t>
            </a:r>
          </a:p>
          <a:p>
            <a:pPr>
              <a:lnSpc>
                <a:spcPct val="80000"/>
              </a:lnSpc>
            </a:pPr>
            <a:r>
              <a:rPr lang="nl-BE" sz="1800"/>
              <a:t>Gevallen!</a:t>
            </a:r>
          </a:p>
          <a:p>
            <a:pPr>
              <a:lnSpc>
                <a:spcPct val="80000"/>
              </a:lnSpc>
            </a:pPr>
            <a:r>
              <a:rPr lang="nl-BE" sz="1800"/>
              <a:t>Gebruik van medicatie</a:t>
            </a:r>
          </a:p>
          <a:p>
            <a:pPr>
              <a:lnSpc>
                <a:spcPct val="80000"/>
              </a:lnSpc>
            </a:pPr>
            <a:r>
              <a:rPr lang="nl-BE" sz="1800"/>
              <a:t>Vergiftiging</a:t>
            </a:r>
          </a:p>
          <a:p>
            <a:pPr>
              <a:lnSpc>
                <a:spcPct val="80000"/>
              </a:lnSpc>
            </a:pPr>
            <a:r>
              <a:rPr lang="nl-BE" sz="1800"/>
              <a:t>Koortsstuipen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idx="4294967295"/>
          </p:nvPr>
        </p:nvSpPr>
        <p:spPr/>
        <p:txBody>
          <a:bodyPr/>
          <a:lstStyle/>
          <a:p>
            <a:r>
              <a:rPr lang="nl-BE"/>
              <a:t>Reiniging en ontsmetting</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a:t>Enkel spoelen met water geeft ook een goede wondgenezing en is veel makkelijker.</a:t>
            </a:r>
          </a:p>
          <a:p>
            <a:pPr>
              <a:lnSpc>
                <a:spcPct val="90000"/>
              </a:lnSpc>
              <a:buFontTx/>
              <a:buNone/>
            </a:pPr>
            <a:r>
              <a:rPr lang="nl-BE"/>
              <a:t>!!!! Enkel in omstandigheden waarbij slachtoffer een groot besmettingsgevaar loopt, is het aangewezen om toch te ontsmetten. (bijv. in slachthuizen of afvalsorteerbedrijven,…)</a:t>
            </a:r>
          </a:p>
          <a:p>
            <a:pPr>
              <a:lnSpc>
                <a:spcPct val="90000"/>
              </a:lnSpc>
              <a:buFontTx/>
              <a:buNone/>
            </a:pPr>
            <a:r>
              <a:rPr lang="nl-BE"/>
              <a:t>Voor eerste hulp voor wondverzorging gebruik je enkel producten op basis van water, die de wonde niet of slechts oppervlakkig verkleuren.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idx="4294967295"/>
          </p:nvPr>
        </p:nvSpPr>
        <p:spPr/>
        <p:txBody>
          <a:bodyPr/>
          <a:lstStyle/>
          <a:p>
            <a:r>
              <a:rPr lang="nl-BE"/>
              <a:t>Reiniging en ontsmetting</a:t>
            </a:r>
          </a:p>
        </p:txBody>
      </p:sp>
      <p:sp>
        <p:nvSpPr>
          <p:cNvPr id="3" name="Tijdelijke aanduiding voor inhoud 2"/>
          <p:cNvSpPr>
            <a:spLocks noGrp="1"/>
          </p:cNvSpPr>
          <p:nvPr>
            <p:ph idx="4294967295"/>
          </p:nvPr>
        </p:nvSpPr>
        <p:spPr>
          <a:xfrm>
            <a:off x="428625" y="1571625"/>
            <a:ext cx="8229600" cy="4525963"/>
          </a:xfrm>
        </p:spPr>
        <p:txBody>
          <a:bodyPr>
            <a:normAutofit/>
          </a:bodyPr>
          <a:lstStyle/>
          <a:p>
            <a:pPr>
              <a:lnSpc>
                <a:spcPct val="90000"/>
              </a:lnSpc>
              <a:buFontTx/>
              <a:buNone/>
            </a:pPr>
            <a:r>
              <a:rPr lang="nl-BE" b="1" u="sng"/>
              <a:t>Iso-betadine</a:t>
            </a:r>
            <a:r>
              <a:rPr lang="nl-BE"/>
              <a:t>:</a:t>
            </a:r>
          </a:p>
          <a:p>
            <a:pPr>
              <a:lnSpc>
                <a:spcPct val="90000"/>
              </a:lnSpc>
            </a:pPr>
            <a:r>
              <a:rPr lang="nl-BE"/>
              <a:t>Kleurt de wonde bruin-geel, maar door met water te spoelen kan de kleur makkelijk verwijderd worden</a:t>
            </a:r>
          </a:p>
          <a:p>
            <a:pPr>
              <a:lnSpc>
                <a:spcPct val="90000"/>
              </a:lnSpc>
            </a:pPr>
            <a:r>
              <a:rPr lang="nl-BE"/>
              <a:t>Ontsmet zeer goed</a:t>
            </a:r>
          </a:p>
          <a:p>
            <a:pPr>
              <a:lnSpc>
                <a:spcPct val="90000"/>
              </a:lnSpc>
            </a:pPr>
            <a:r>
              <a:rPr lang="nl-BE"/>
              <a:t>Flacons voor éénmalig gebruik</a:t>
            </a:r>
          </a:p>
          <a:p>
            <a:pPr>
              <a:lnSpc>
                <a:spcPct val="90000"/>
              </a:lnSpc>
            </a:pPr>
            <a:r>
              <a:rPr lang="nl-BE"/>
              <a:t>Op basis van jodium, maar in een vorm die veel minder allergische reacties veroorzaakt dan jodiumtinctuur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idx="4294967295"/>
          </p:nvPr>
        </p:nvSpPr>
        <p:spPr/>
        <p:txBody>
          <a:bodyPr/>
          <a:lstStyle/>
          <a:p>
            <a:r>
              <a:rPr lang="nl-BE"/>
              <a:t>Reiniging en ontsmetting</a:t>
            </a:r>
          </a:p>
        </p:txBody>
      </p:sp>
      <p:sp>
        <p:nvSpPr>
          <p:cNvPr id="39938" name="Tijdelijke aanduiding voor inhoud 2"/>
          <p:cNvSpPr>
            <a:spLocks noGrp="1"/>
          </p:cNvSpPr>
          <p:nvPr>
            <p:ph idx="4294967295"/>
          </p:nvPr>
        </p:nvSpPr>
        <p:spPr/>
        <p:txBody>
          <a:bodyPr/>
          <a:lstStyle/>
          <a:p>
            <a:pPr>
              <a:buFontTx/>
              <a:buNone/>
            </a:pPr>
            <a:r>
              <a:rPr lang="nl-BE" b="1" u="sng"/>
              <a:t>Hibidil</a:t>
            </a:r>
            <a:r>
              <a:rPr lang="nl-BE"/>
              <a:t>:</a:t>
            </a:r>
          </a:p>
          <a:p>
            <a:r>
              <a:rPr lang="nl-BE"/>
              <a:t>Niet-kleurend waterig ontsmettingsmiddel</a:t>
            </a:r>
          </a:p>
          <a:p>
            <a:r>
              <a:rPr lang="nl-BE"/>
              <a:t>Op basis van choorhexidine</a:t>
            </a:r>
          </a:p>
          <a:p>
            <a:r>
              <a:rPr lang="nl-BE"/>
              <a:t>Ontsmet zeer goed</a:t>
            </a:r>
          </a:p>
          <a:p>
            <a:r>
              <a:rPr lang="nl-BE"/>
              <a:t>Flacons voor éénmalig gebruik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idx="4294967295"/>
          </p:nvPr>
        </p:nvSpPr>
        <p:spPr/>
        <p:txBody>
          <a:bodyPr/>
          <a:lstStyle/>
          <a:p>
            <a:r>
              <a:rPr lang="nl-BE"/>
              <a:t>Reiniging en ontsmetting</a:t>
            </a:r>
          </a:p>
        </p:txBody>
      </p:sp>
      <p:sp>
        <p:nvSpPr>
          <p:cNvPr id="41986" name="Tijdelijke aanduiding voor inhoud 2"/>
          <p:cNvSpPr>
            <a:spLocks noGrp="1"/>
          </p:cNvSpPr>
          <p:nvPr>
            <p:ph idx="4294967295"/>
          </p:nvPr>
        </p:nvSpPr>
        <p:spPr/>
        <p:txBody>
          <a:bodyPr/>
          <a:lstStyle/>
          <a:p>
            <a:pPr>
              <a:buFontTx/>
              <a:buNone/>
            </a:pPr>
            <a:r>
              <a:rPr lang="nl-BE" b="1" u="sng"/>
              <a:t>Hacdil</a:t>
            </a:r>
            <a:r>
              <a:rPr lang="nl-BE"/>
              <a:t>:</a:t>
            </a:r>
          </a:p>
          <a:p>
            <a:r>
              <a:rPr lang="nl-BE"/>
              <a:t>Hibidil waaraan een zeepoplossing is toegevoegd</a:t>
            </a:r>
          </a:p>
          <a:p>
            <a:r>
              <a:rPr lang="nl-BE"/>
              <a:t>Reinigt en ontsmet zeer goed</a:t>
            </a:r>
          </a:p>
          <a:p>
            <a:r>
              <a:rPr lang="nl-BE"/>
              <a:t>Flacons voor éénmalig gebruik</a:t>
            </a:r>
          </a:p>
          <a:p>
            <a:pPr>
              <a:buFontTx/>
              <a:buNone/>
            </a:pPr>
            <a:endParaRPr lang="nl-BE"/>
          </a:p>
          <a:p>
            <a:endParaRPr lang="nl-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idx="4294967295"/>
          </p:nvPr>
        </p:nvSpPr>
        <p:spPr/>
        <p:txBody>
          <a:bodyPr/>
          <a:lstStyle/>
          <a:p>
            <a:r>
              <a:rPr lang="nl-BE"/>
              <a:t>Reiniging en ontsmetting</a:t>
            </a:r>
          </a:p>
        </p:txBody>
      </p:sp>
      <p:sp>
        <p:nvSpPr>
          <p:cNvPr id="43010" name="Tijdelijke aanduiding voor inhoud 2"/>
          <p:cNvSpPr>
            <a:spLocks noGrp="1"/>
          </p:cNvSpPr>
          <p:nvPr>
            <p:ph idx="4294967295"/>
          </p:nvPr>
        </p:nvSpPr>
        <p:spPr/>
        <p:txBody>
          <a:bodyPr/>
          <a:lstStyle/>
          <a:p>
            <a:pPr>
              <a:buFontTx/>
              <a:buNone/>
            </a:pPr>
            <a:r>
              <a:rPr lang="nl-BE"/>
              <a:t>De </a:t>
            </a:r>
            <a:r>
              <a:rPr lang="nl-BE" b="1"/>
              <a:t>omgeving van de wonde</a:t>
            </a:r>
            <a:r>
              <a:rPr lang="nl-BE"/>
              <a:t> gaan we reinigen met </a:t>
            </a:r>
            <a:r>
              <a:rPr lang="nl-BE" b="1"/>
              <a:t>ether</a:t>
            </a:r>
            <a:r>
              <a:rPr lang="nl-BE"/>
              <a:t>:</a:t>
            </a:r>
          </a:p>
          <a:p>
            <a:r>
              <a:rPr lang="nl-BE"/>
              <a:t>Zeer ontvlambaar</a:t>
            </a:r>
          </a:p>
          <a:p>
            <a:r>
              <a:rPr lang="nl-BE"/>
              <a:t>Sterk bedwelmende geur</a:t>
            </a:r>
          </a:p>
          <a:p>
            <a:r>
              <a:rPr lang="nl-BE"/>
              <a:t>Geen ontsmettende eigenschappen</a:t>
            </a:r>
          </a:p>
          <a:p>
            <a:r>
              <a:rPr lang="nl-BE"/>
              <a:t>Enkel om vet of kleefresten te verwijderen</a:t>
            </a:r>
          </a:p>
          <a:p>
            <a:r>
              <a:rPr lang="nl-BE"/>
              <a:t>Mag niet in contact komen met wonde of ogen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idx="4294967295"/>
          </p:nvPr>
        </p:nvSpPr>
        <p:spPr/>
        <p:txBody>
          <a:bodyPr/>
          <a:lstStyle/>
          <a:p>
            <a:r>
              <a:rPr lang="nl-BE"/>
              <a:t>Reiniging en ontsmetting</a:t>
            </a:r>
          </a:p>
        </p:txBody>
      </p:sp>
      <p:sp>
        <p:nvSpPr>
          <p:cNvPr id="44034" name="Tijdelijke aanduiding voor inhoud 2"/>
          <p:cNvSpPr>
            <a:spLocks noGrp="1"/>
          </p:cNvSpPr>
          <p:nvPr>
            <p:ph idx="4294967295"/>
          </p:nvPr>
        </p:nvSpPr>
        <p:spPr/>
        <p:txBody>
          <a:bodyPr/>
          <a:lstStyle/>
          <a:p>
            <a:pPr>
              <a:buFontTx/>
              <a:buNone/>
            </a:pPr>
            <a:r>
              <a:rPr lang="nl-BE" b="1" u="sng"/>
              <a:t>Te mijden bij eerste hulp</a:t>
            </a:r>
            <a:r>
              <a:rPr lang="nl-BE"/>
              <a:t>:</a:t>
            </a:r>
          </a:p>
          <a:p>
            <a:r>
              <a:rPr lang="nl-BE" b="1"/>
              <a:t>Mercurochroom</a:t>
            </a:r>
            <a:r>
              <a:rPr lang="nl-BE"/>
              <a:t>:</a:t>
            </a:r>
          </a:p>
          <a:p>
            <a:pPr lvl="1">
              <a:buFontTx/>
              <a:buChar char="-"/>
            </a:pPr>
            <a:r>
              <a:rPr lang="nl-BE"/>
              <a:t>Kleurt wonde sterk rood</a:t>
            </a:r>
          </a:p>
          <a:p>
            <a:pPr lvl="1">
              <a:buFontTx/>
              <a:buChar char="-"/>
            </a:pPr>
            <a:r>
              <a:rPr lang="nl-BE"/>
              <a:t>Sluit wonde af voor zuurstof</a:t>
            </a:r>
          </a:p>
          <a:p>
            <a:pPr lvl="1">
              <a:buFontTx/>
              <a:buChar char="-"/>
            </a:pPr>
            <a:r>
              <a:rPr lang="nl-BE"/>
              <a:t>Veroorzaakt gemakkelijk allergie</a:t>
            </a:r>
          </a:p>
          <a:p>
            <a:pPr lvl="1">
              <a:buFontTx/>
              <a:buChar char="-"/>
            </a:pPr>
            <a:r>
              <a:rPr lang="nl-BE"/>
              <a:t>Bevat kwik en chroom (toxisch)</a:t>
            </a:r>
          </a:p>
          <a:p>
            <a:pPr lvl="1">
              <a:buFontTx/>
              <a:buChar char="-"/>
            </a:pPr>
            <a:r>
              <a:rPr lang="nl-BE"/>
              <a:t>Werkt niet reinigend</a:t>
            </a:r>
          </a:p>
          <a:p>
            <a:pPr lvl="1">
              <a:buFontTx/>
              <a:buChar char="-"/>
            </a:pPr>
            <a:r>
              <a:rPr lang="nl-BE"/>
              <a:t>Ontsmet onvoldoende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el 1"/>
          <p:cNvSpPr>
            <a:spLocks noGrp="1"/>
          </p:cNvSpPr>
          <p:nvPr>
            <p:ph type="title" idx="4294967295"/>
          </p:nvPr>
        </p:nvSpPr>
        <p:spPr/>
        <p:txBody>
          <a:bodyPr/>
          <a:lstStyle/>
          <a:p>
            <a:r>
              <a:rPr lang="nl-BE"/>
              <a:t>Reiniging en ontsmetting</a:t>
            </a:r>
          </a:p>
        </p:txBody>
      </p:sp>
      <p:sp>
        <p:nvSpPr>
          <p:cNvPr id="3" name="Tijdelijke aanduiding voor inhoud 2"/>
          <p:cNvSpPr>
            <a:spLocks noGrp="1"/>
          </p:cNvSpPr>
          <p:nvPr>
            <p:ph idx="4294967295"/>
          </p:nvPr>
        </p:nvSpPr>
        <p:spPr>
          <a:xfrm>
            <a:off x="457200" y="1357313"/>
            <a:ext cx="8229600" cy="4768850"/>
          </a:xfrm>
        </p:spPr>
        <p:txBody>
          <a:bodyPr>
            <a:normAutofit/>
          </a:bodyPr>
          <a:lstStyle/>
          <a:p>
            <a:pPr>
              <a:lnSpc>
                <a:spcPct val="80000"/>
              </a:lnSpc>
              <a:buFontTx/>
              <a:buNone/>
            </a:pPr>
            <a:r>
              <a:rPr lang="nl-BE" sz="2700" b="1" u="sng"/>
              <a:t>Te mijden bij eerste hulp</a:t>
            </a:r>
            <a:r>
              <a:rPr lang="nl-BE" sz="2700"/>
              <a:t>:</a:t>
            </a:r>
          </a:p>
          <a:p>
            <a:pPr>
              <a:lnSpc>
                <a:spcPct val="80000"/>
              </a:lnSpc>
              <a:buFontTx/>
              <a:buNone/>
            </a:pPr>
            <a:endParaRPr lang="nl-BE" sz="2700"/>
          </a:p>
          <a:p>
            <a:pPr>
              <a:lnSpc>
                <a:spcPct val="80000"/>
              </a:lnSpc>
            </a:pPr>
            <a:r>
              <a:rPr lang="nl-BE" sz="2700" b="1"/>
              <a:t>Eosine</a:t>
            </a:r>
            <a:r>
              <a:rPr lang="nl-BE" sz="2700"/>
              <a:t>:</a:t>
            </a:r>
          </a:p>
          <a:p>
            <a:pPr lvl="1">
              <a:lnSpc>
                <a:spcPct val="80000"/>
              </a:lnSpc>
              <a:buFontTx/>
              <a:buChar char="-"/>
            </a:pPr>
            <a:r>
              <a:rPr lang="nl-BE" sz="2400"/>
              <a:t>Kleurt wonde sterk rood</a:t>
            </a:r>
          </a:p>
          <a:p>
            <a:pPr lvl="1">
              <a:lnSpc>
                <a:spcPct val="80000"/>
              </a:lnSpc>
              <a:buFontTx/>
              <a:buChar char="-"/>
            </a:pPr>
            <a:r>
              <a:rPr lang="nl-BE" sz="2400"/>
              <a:t>Ontsmet onvoldoende</a:t>
            </a:r>
          </a:p>
          <a:p>
            <a:pPr lvl="1">
              <a:lnSpc>
                <a:spcPct val="80000"/>
              </a:lnSpc>
              <a:buFontTx/>
              <a:buChar char="-"/>
            </a:pPr>
            <a:r>
              <a:rPr lang="nl-BE" sz="2400"/>
              <a:t>Wel bruikbaar voor bijv. verzorging van zweet- of luieruitslag, dankzij de uitdrogende werking</a:t>
            </a:r>
          </a:p>
          <a:p>
            <a:pPr>
              <a:lnSpc>
                <a:spcPct val="80000"/>
              </a:lnSpc>
            </a:pPr>
            <a:r>
              <a:rPr lang="nl-BE" sz="2700" b="1"/>
              <a:t>Jodiumtinctuur</a:t>
            </a:r>
          </a:p>
          <a:p>
            <a:pPr lvl="1">
              <a:lnSpc>
                <a:spcPct val="80000"/>
              </a:lnSpc>
              <a:buFontTx/>
              <a:buChar char="-"/>
            </a:pPr>
            <a:r>
              <a:rPr lang="nl-BE" sz="2400"/>
              <a:t>irriterend, veroorzaakt regelmatig allergische reacties</a:t>
            </a:r>
          </a:p>
          <a:p>
            <a:pPr lvl="1">
              <a:lnSpc>
                <a:spcPct val="80000"/>
              </a:lnSpc>
              <a:buFontTx/>
              <a:buChar char="-"/>
            </a:pPr>
            <a:r>
              <a:rPr lang="nl-BE" sz="2400"/>
              <a:t>Wordt gemakkelijk door de huid heen in de bloedbaan opgenomen, wat gevaarlijk is voor de schildklier</a:t>
            </a:r>
          </a:p>
          <a:p>
            <a:pPr lvl="1">
              <a:lnSpc>
                <a:spcPct val="80000"/>
              </a:lnSpc>
              <a:buFontTx/>
              <a:buChar char="-"/>
            </a:pPr>
            <a:r>
              <a:rPr lang="nl-BE" sz="2400"/>
              <a:t>Af te raden voor huishoudelijk gebruik</a:t>
            </a:r>
          </a:p>
          <a:p>
            <a:pPr>
              <a:lnSpc>
                <a:spcPct val="80000"/>
              </a:lnSpc>
            </a:pPr>
            <a:endParaRPr lang="nl-BE" sz="2700"/>
          </a:p>
        </p:txBody>
      </p:sp>
      <p:graphicFrame>
        <p:nvGraphicFramePr>
          <p:cNvPr id="16385" name="Object 1"/>
          <p:cNvGraphicFramePr>
            <a:graphicFrameLocks noChangeAspect="1"/>
          </p:cNvGraphicFramePr>
          <p:nvPr/>
        </p:nvGraphicFramePr>
        <p:xfrm>
          <a:off x="0" y="6000750"/>
          <a:ext cx="3071813" cy="687388"/>
        </p:xfrm>
        <a:graphic>
          <a:graphicData uri="http://schemas.openxmlformats.org/presentationml/2006/ole">
            <p:oleObj spid="_x0000_s16385" name="Package" showAsIcon="1" r:id="rId3" imgW="3784680" imgH="686880" progId="Package">
              <p:embed/>
            </p:oleObj>
          </a:graphicData>
        </a:graphic>
      </p:graphicFrame>
      <p:graphicFrame>
        <p:nvGraphicFramePr>
          <p:cNvPr id="16386" name="Object 2"/>
          <p:cNvGraphicFramePr>
            <a:graphicFrameLocks noChangeAspect="1"/>
          </p:cNvGraphicFramePr>
          <p:nvPr/>
        </p:nvGraphicFramePr>
        <p:xfrm>
          <a:off x="2000250" y="5857875"/>
          <a:ext cx="3429000" cy="687388"/>
        </p:xfrm>
        <a:graphic>
          <a:graphicData uri="http://schemas.openxmlformats.org/presentationml/2006/ole">
            <p:oleObj spid="_x0000_s16386" name="Package" showAsIcon="1" r:id="rId4" imgW="4444920" imgH="686880" progId="Package">
              <p:embed/>
            </p:oleObj>
          </a:graphicData>
        </a:graphic>
      </p:graphicFrame>
      <p:graphicFrame>
        <p:nvGraphicFramePr>
          <p:cNvPr id="16387" name="Object 3"/>
          <p:cNvGraphicFramePr>
            <a:graphicFrameLocks noChangeAspect="1"/>
          </p:cNvGraphicFramePr>
          <p:nvPr/>
        </p:nvGraphicFramePr>
        <p:xfrm>
          <a:off x="5572125" y="5857875"/>
          <a:ext cx="3357563" cy="687388"/>
        </p:xfrm>
        <a:graphic>
          <a:graphicData uri="http://schemas.openxmlformats.org/presentationml/2006/ole">
            <p:oleObj spid="_x0000_s16387" name="Package" showAsIcon="1" r:id="rId5" imgW="4419720" imgH="686880" progId="Package">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idx="4294967295"/>
          </p:nvPr>
        </p:nvSpPr>
        <p:spPr/>
        <p:txBody>
          <a:bodyPr/>
          <a:lstStyle/>
          <a:p>
            <a:r>
              <a:rPr lang="nl-BE"/>
              <a:t>Kleine wondjes</a:t>
            </a:r>
          </a:p>
        </p:txBody>
      </p:sp>
      <p:sp>
        <p:nvSpPr>
          <p:cNvPr id="3" name="Tijdelijke aanduiding voor inhoud 2"/>
          <p:cNvSpPr>
            <a:spLocks noGrp="1"/>
          </p:cNvSpPr>
          <p:nvPr>
            <p:ph idx="4294967295"/>
          </p:nvPr>
        </p:nvSpPr>
        <p:spPr/>
        <p:txBody>
          <a:bodyPr>
            <a:normAutofit/>
          </a:bodyPr>
          <a:lstStyle/>
          <a:p>
            <a:pPr>
              <a:lnSpc>
                <a:spcPct val="90000"/>
              </a:lnSpc>
              <a:buFontTx/>
              <a:buNone/>
            </a:pPr>
            <a:r>
              <a:rPr lang="nl-BE" b="1"/>
              <a:t>Arts raadplegen bij:</a:t>
            </a:r>
          </a:p>
          <a:p>
            <a:pPr lvl="1">
              <a:lnSpc>
                <a:spcPct val="90000"/>
              </a:lnSpc>
              <a:buFontTx/>
              <a:buChar char="-"/>
            </a:pPr>
            <a:r>
              <a:rPr lang="nl-BE"/>
              <a:t>Wonde groter dan kinderhand</a:t>
            </a:r>
          </a:p>
          <a:p>
            <a:pPr lvl="1">
              <a:lnSpc>
                <a:spcPct val="90000"/>
              </a:lnSpc>
              <a:buFontTx/>
              <a:buChar char="-"/>
            </a:pPr>
            <a:r>
              <a:rPr lang="nl-BE"/>
              <a:t>Wonde blijft openstaan</a:t>
            </a:r>
          </a:p>
          <a:p>
            <a:pPr lvl="1">
              <a:lnSpc>
                <a:spcPct val="90000"/>
              </a:lnSpc>
              <a:buFontTx/>
              <a:buChar char="-"/>
            </a:pPr>
            <a:r>
              <a:rPr lang="nl-BE"/>
              <a:t>Wonde in aangezicht</a:t>
            </a:r>
          </a:p>
          <a:p>
            <a:pPr lvl="1">
              <a:lnSpc>
                <a:spcPct val="90000"/>
              </a:lnSpc>
              <a:buFontTx/>
              <a:buChar char="-"/>
            </a:pPr>
            <a:r>
              <a:rPr lang="nl-BE"/>
              <a:t>Duidelijk erg vuile wonde</a:t>
            </a:r>
          </a:p>
          <a:p>
            <a:pPr lvl="1">
              <a:lnSpc>
                <a:spcPct val="90000"/>
              </a:lnSpc>
              <a:buFontTx/>
              <a:buChar char="-"/>
            </a:pPr>
            <a:r>
              <a:rPr lang="nl-BE"/>
              <a:t>Steekwond met groter steekvoorwerp</a:t>
            </a:r>
          </a:p>
          <a:p>
            <a:pPr>
              <a:lnSpc>
                <a:spcPct val="90000"/>
              </a:lnSpc>
              <a:buFontTx/>
              <a:buNone/>
            </a:pPr>
            <a:r>
              <a:rPr lang="nl-BE"/>
              <a:t>▪ laat steekvoorwerp zitten !</a:t>
            </a:r>
          </a:p>
          <a:p>
            <a:pPr>
              <a:lnSpc>
                <a:spcPct val="90000"/>
              </a:lnSpc>
              <a:buFontTx/>
              <a:buNone/>
            </a:pPr>
            <a:r>
              <a:rPr lang="nl-BE"/>
              <a:t>▪ indien reeds weg: neem het mee</a:t>
            </a:r>
          </a:p>
          <a:p>
            <a:pPr>
              <a:lnSpc>
                <a:spcPct val="90000"/>
              </a:lnSpc>
              <a:buFontTx/>
              <a:buNone/>
            </a:pPr>
            <a:r>
              <a:rPr lang="nl-BE"/>
              <a:t>▪spoedgevallen !!! Of 112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idx="4294967295"/>
          </p:nvPr>
        </p:nvSpPr>
        <p:spPr/>
        <p:txBody>
          <a:bodyPr/>
          <a:lstStyle/>
          <a:p>
            <a:r>
              <a:rPr lang="nl-BE"/>
              <a:t>Vreemd voorwerp in de wonde</a:t>
            </a:r>
          </a:p>
        </p:txBody>
      </p:sp>
      <p:sp>
        <p:nvSpPr>
          <p:cNvPr id="48130"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4400" b="1" u="sng"/>
              <a:t>Wat gaan we niet doen?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idx="4294967295"/>
          </p:nvPr>
        </p:nvSpPr>
        <p:spPr/>
        <p:txBody>
          <a:bodyPr/>
          <a:lstStyle/>
          <a:p>
            <a:r>
              <a:rPr lang="nl-BE"/>
              <a:t>Vreemd voorwerp in de wonde</a:t>
            </a:r>
          </a:p>
        </p:txBody>
      </p:sp>
      <p:pic>
        <p:nvPicPr>
          <p:cNvPr id="49154" name="Picture 2" descr="C:\Users\Johan\Pictures\schaar in hoofd 0.jpg"/>
          <p:cNvPicPr>
            <a:picLocks noGrp="1" noChangeAspect="1" noChangeArrowheads="1"/>
          </p:cNvPicPr>
          <p:nvPr>
            <p:ph idx="4294967295"/>
          </p:nvPr>
        </p:nvPicPr>
        <p:blipFill>
          <a:blip r:embed="rId2"/>
          <a:srcRect/>
          <a:stretch>
            <a:fillRect/>
          </a:stretch>
        </p:blipFill>
        <p:spPr>
          <a:xfrm>
            <a:off x="1785938" y="2333625"/>
            <a:ext cx="5705475" cy="29273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idx="4294967295"/>
          </p:nvPr>
        </p:nvSpPr>
        <p:spPr/>
        <p:txBody>
          <a:bodyPr/>
          <a:lstStyle/>
          <a:p>
            <a:r>
              <a:rPr lang="nl-BE"/>
              <a:t>Houding van de hulpverlener</a:t>
            </a:r>
          </a:p>
        </p:txBody>
      </p:sp>
      <p:sp>
        <p:nvSpPr>
          <p:cNvPr id="3" name="Tijdelijke aanduiding voor inhoud 2"/>
          <p:cNvSpPr>
            <a:spLocks noGrp="1"/>
          </p:cNvSpPr>
          <p:nvPr>
            <p:ph idx="4294967295"/>
          </p:nvPr>
        </p:nvSpPr>
        <p:spPr/>
        <p:txBody>
          <a:bodyPr>
            <a:normAutofit/>
          </a:bodyPr>
          <a:lstStyle/>
          <a:p>
            <a:pPr marL="609600" indent="-609600">
              <a:lnSpc>
                <a:spcPct val="60000"/>
              </a:lnSpc>
              <a:buFontTx/>
              <a:buAutoNum type="arabicPeriod"/>
            </a:pPr>
            <a:r>
              <a:rPr lang="nl-BE" sz="2200" u="sng"/>
              <a:t>Handel als een eerstehulpverlener</a:t>
            </a:r>
            <a:r>
              <a:rPr lang="nl-BE" sz="2200"/>
              <a:t>.</a:t>
            </a:r>
          </a:p>
          <a:p>
            <a:pPr marL="609600" indent="-609600">
              <a:lnSpc>
                <a:spcPct val="60000"/>
              </a:lnSpc>
              <a:buFontTx/>
              <a:buNone/>
            </a:pPr>
            <a:r>
              <a:rPr lang="nl-BE" sz="2200"/>
              <a:t>	- schat de noodsituatie in en vererger ze niet. Hou rekening met de eventuele gevaren.</a:t>
            </a:r>
          </a:p>
          <a:p>
            <a:pPr marL="609600" indent="-609600">
              <a:lnSpc>
                <a:spcPct val="60000"/>
              </a:lnSpc>
              <a:buFontTx/>
              <a:buNone/>
            </a:pPr>
            <a:r>
              <a:rPr lang="nl-BE" sz="2200"/>
              <a:t>	- Bij twijfel roep je best gespecialiseerde hulp. 					</a:t>
            </a:r>
          </a:p>
          <a:p>
            <a:pPr marL="609600" indent="-609600">
              <a:lnSpc>
                <a:spcPct val="60000"/>
              </a:lnSpc>
              <a:buFontTx/>
              <a:buAutoNum type="arabicPeriod" startAt="2"/>
            </a:pPr>
            <a:r>
              <a:rPr lang="nl-BE" sz="2200" u="sng"/>
              <a:t>Blijf rustig in een noodsituatie</a:t>
            </a:r>
            <a:r>
              <a:rPr lang="nl-BE" sz="2200"/>
              <a:t>	</a:t>
            </a:r>
          </a:p>
          <a:p>
            <a:pPr marL="609600" indent="-609600">
              <a:lnSpc>
                <a:spcPct val="60000"/>
              </a:lnSpc>
              <a:buFontTx/>
              <a:buNone/>
            </a:pPr>
            <a:r>
              <a:rPr lang="nl-BE" sz="2200"/>
              <a:t>	- Alleen kalmte kan je redden, pas als je emoties onder controle zijn mag je handelen</a:t>
            </a:r>
          </a:p>
          <a:p>
            <a:pPr marL="609600" indent="-609600">
              <a:lnSpc>
                <a:spcPct val="60000"/>
              </a:lnSpc>
              <a:buFontTx/>
              <a:buNone/>
            </a:pPr>
            <a:endParaRPr lang="nl-BE" sz="2200"/>
          </a:p>
          <a:p>
            <a:pPr marL="609600" indent="-609600">
              <a:lnSpc>
                <a:spcPct val="60000"/>
              </a:lnSpc>
              <a:buFontTx/>
              <a:buNone/>
            </a:pPr>
            <a:r>
              <a:rPr lang="nl-BE" sz="2200"/>
              <a:t>3. 	</a:t>
            </a:r>
            <a:r>
              <a:rPr lang="nl-BE" sz="2200" u="sng"/>
              <a:t>Psychosociale eerste hulp verlenen</a:t>
            </a:r>
            <a:r>
              <a:rPr lang="nl-BE" sz="2200"/>
              <a:t>.	</a:t>
            </a:r>
          </a:p>
          <a:p>
            <a:pPr marL="609600" indent="-609600">
              <a:lnSpc>
                <a:spcPct val="60000"/>
              </a:lnSpc>
              <a:buFontTx/>
              <a:buNone/>
            </a:pPr>
            <a:r>
              <a:rPr lang="nl-BE" sz="2200"/>
              <a:t>	- Aandacht voor reacties en emoties van slachtoffer en omstaanders.</a:t>
            </a:r>
          </a:p>
          <a:p>
            <a:pPr marL="609600" indent="-609600">
              <a:lnSpc>
                <a:spcPct val="60000"/>
              </a:lnSpc>
              <a:buFontTx/>
              <a:buNone/>
            </a:pPr>
            <a:r>
              <a:rPr lang="nl-BE" sz="2200"/>
              <a:t>	- vriendelijke benadering</a:t>
            </a:r>
          </a:p>
          <a:p>
            <a:pPr marL="609600" indent="-609600">
              <a:lnSpc>
                <a:spcPct val="60000"/>
              </a:lnSpc>
              <a:buFontTx/>
              <a:buNone/>
            </a:pPr>
            <a:r>
              <a:rPr lang="nl-BE" sz="2200"/>
              <a:t>	- stel je zelf voor en vraag naar zijn of haar verhaal</a:t>
            </a:r>
          </a:p>
          <a:p>
            <a:pPr marL="609600" indent="-609600">
              <a:lnSpc>
                <a:spcPct val="60000"/>
              </a:lnSpc>
              <a:buFontTx/>
              <a:buNone/>
            </a:pPr>
            <a:r>
              <a:rPr lang="nl-BE" sz="2200"/>
              <a:t>	- beschrijf zelf wat er gebeurd is en wat je doet.</a:t>
            </a:r>
          </a:p>
          <a:p>
            <a:pPr marL="609600" indent="-609600">
              <a:lnSpc>
                <a:spcPct val="60000"/>
              </a:lnSpc>
              <a:buFontTx/>
              <a:buNone/>
            </a:pPr>
            <a:r>
              <a:rPr lang="nl-BE" sz="2200"/>
              <a:t>	- laat het slachtoffer nooit alleen.</a:t>
            </a:r>
          </a:p>
          <a:p>
            <a:pPr marL="609600" indent="-609600">
              <a:lnSpc>
                <a:spcPct val="60000"/>
              </a:lnSpc>
              <a:buFontTx/>
              <a:buNone/>
            </a:pPr>
            <a:r>
              <a:rPr lang="nl-BE" sz="2200"/>
              <a:t>	- vermijd discussie</a:t>
            </a:r>
            <a:endParaRPr lang="nl-NL" sz="2200"/>
          </a:p>
          <a:p>
            <a:pPr marL="609600" indent="-609600">
              <a:lnSpc>
                <a:spcPct val="80000"/>
              </a:lnSpc>
            </a:pPr>
            <a:endParaRPr lang="nl-BE" sz="2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idx="4294967295"/>
          </p:nvPr>
        </p:nvSpPr>
        <p:spPr/>
        <p:txBody>
          <a:bodyPr/>
          <a:lstStyle/>
          <a:p>
            <a:r>
              <a:rPr lang="nl-BE"/>
              <a:t>Vreemd voorwerp in de wonde</a:t>
            </a:r>
          </a:p>
        </p:txBody>
      </p:sp>
      <p:pic>
        <p:nvPicPr>
          <p:cNvPr id="50178" name="Picture 2" descr="C:\Users\Johan\Pictures\schaar in hoofd 1.jpg"/>
          <p:cNvPicPr>
            <a:picLocks noGrp="1" noChangeAspect="1" noChangeArrowheads="1"/>
          </p:cNvPicPr>
          <p:nvPr>
            <p:ph idx="4294967295"/>
          </p:nvPr>
        </p:nvPicPr>
        <p:blipFill>
          <a:blip r:embed="rId2"/>
          <a:srcRect/>
          <a:stretch>
            <a:fillRect/>
          </a:stretch>
        </p:blipFill>
        <p:spPr>
          <a:xfrm>
            <a:off x="2014538" y="1905000"/>
            <a:ext cx="511492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idx="4294967295"/>
          </p:nvPr>
        </p:nvSpPr>
        <p:spPr/>
        <p:txBody>
          <a:bodyPr/>
          <a:lstStyle/>
          <a:p>
            <a:r>
              <a:rPr lang="nl-BE"/>
              <a:t>Vreemd voorwerp in de wonde</a:t>
            </a:r>
          </a:p>
        </p:txBody>
      </p:sp>
      <p:pic>
        <p:nvPicPr>
          <p:cNvPr id="51202" name="Picture 2" descr="C:\Users\Johan\Pictures\schaar in hoofd 2.jpg"/>
          <p:cNvPicPr>
            <a:picLocks noGrp="1" noChangeAspect="1" noChangeArrowheads="1"/>
          </p:cNvPicPr>
          <p:nvPr>
            <p:ph idx="4294967295"/>
          </p:nvPr>
        </p:nvPicPr>
        <p:blipFill>
          <a:blip r:embed="rId2"/>
          <a:srcRect/>
          <a:stretch>
            <a:fillRect/>
          </a:stretch>
        </p:blipFill>
        <p:spPr>
          <a:xfrm>
            <a:off x="1719263" y="2006600"/>
            <a:ext cx="5705475" cy="3911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idx="4294967295"/>
          </p:nvPr>
        </p:nvSpPr>
        <p:spPr/>
        <p:txBody>
          <a:bodyPr/>
          <a:lstStyle/>
          <a:p>
            <a:r>
              <a:rPr lang="nl-BE"/>
              <a:t>Vreemd voorwerp in de wonde</a:t>
            </a:r>
          </a:p>
        </p:txBody>
      </p:sp>
      <p:pic>
        <p:nvPicPr>
          <p:cNvPr id="52226" name="Picture 2" descr="C:\Users\Johan\Pictures\schaar in hoofd 3.jpg"/>
          <p:cNvPicPr>
            <a:picLocks noGrp="1" noChangeAspect="1" noChangeArrowheads="1"/>
          </p:cNvPicPr>
          <p:nvPr>
            <p:ph idx="4294967295"/>
          </p:nvPr>
        </p:nvPicPr>
        <p:blipFill>
          <a:blip r:embed="rId2"/>
          <a:srcRect/>
          <a:stretch>
            <a:fillRect/>
          </a:stretch>
        </p:blipFill>
        <p:spPr>
          <a:xfrm>
            <a:off x="1820863" y="1905000"/>
            <a:ext cx="5502275" cy="4114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idx="4294967295"/>
          </p:nvPr>
        </p:nvSpPr>
        <p:spPr/>
        <p:txBody>
          <a:bodyPr/>
          <a:lstStyle/>
          <a:p>
            <a:r>
              <a:rPr lang="nl-BE"/>
              <a:t>Blauw oog</a:t>
            </a:r>
          </a:p>
        </p:txBody>
      </p:sp>
      <p:sp>
        <p:nvSpPr>
          <p:cNvPr id="53250"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4400" b="1" u="sng"/>
              <a:t>Wat gaan we niet doen?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idx="4294967295"/>
          </p:nvPr>
        </p:nvSpPr>
        <p:spPr/>
        <p:txBody>
          <a:bodyPr/>
          <a:lstStyle/>
          <a:p>
            <a:r>
              <a:rPr lang="nl-BE"/>
              <a:t>Blauw oog</a:t>
            </a:r>
          </a:p>
        </p:txBody>
      </p:sp>
      <p:sp>
        <p:nvSpPr>
          <p:cNvPr id="54274" name="Tijdelijke aanduiding voor inhoud 2"/>
          <p:cNvSpPr>
            <a:spLocks noGrp="1"/>
          </p:cNvSpPr>
          <p:nvPr>
            <p:ph idx="4294967295"/>
          </p:nvPr>
        </p:nvSpPr>
        <p:spPr/>
        <p:txBody>
          <a:bodyPr/>
          <a:lstStyle/>
          <a:p>
            <a:r>
              <a:rPr lang="nl-BE"/>
              <a:t>Koel de omgeving van het getroffen oog (bijv. met een nat washandje)</a:t>
            </a:r>
          </a:p>
          <a:p>
            <a:r>
              <a:rPr lang="nl-BE"/>
              <a:t>Probeer de oogleden iets te openen zodat je kan testen of het slachtoffer nog normaal kan kijken met het oog</a:t>
            </a:r>
          </a:p>
          <a:p>
            <a:r>
              <a:rPr lang="nl-BE"/>
              <a:t>Raadpleeg een arts met gezichtsproblemen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idx="4294967295"/>
          </p:nvPr>
        </p:nvSpPr>
        <p:spPr/>
        <p:txBody>
          <a:bodyPr/>
          <a:lstStyle/>
          <a:p>
            <a:endParaRPr lang="nl-NL"/>
          </a:p>
        </p:txBody>
      </p:sp>
      <p:sp>
        <p:nvSpPr>
          <p:cNvPr id="55298"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7200" b="1"/>
              <a:t>Splinter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p:cNvSpPr>
            <a:spLocks noGrp="1"/>
          </p:cNvSpPr>
          <p:nvPr>
            <p:ph type="title" idx="4294967295"/>
          </p:nvPr>
        </p:nvSpPr>
        <p:spPr/>
        <p:txBody>
          <a:bodyPr/>
          <a:lstStyle/>
          <a:p>
            <a:r>
              <a:rPr lang="nl-BE"/>
              <a:t>Splinter</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700" b="1" u="sng"/>
              <a:t>Hoe een splinter verwijderen</a:t>
            </a:r>
            <a:r>
              <a:rPr lang="nl-BE" sz="2700"/>
              <a:t>:</a:t>
            </a:r>
          </a:p>
          <a:p>
            <a:pPr>
              <a:lnSpc>
                <a:spcPct val="80000"/>
              </a:lnSpc>
              <a:buFont typeface="Calibri" pitchFamily="34" charset="0"/>
              <a:buAutoNum type="arabicPeriod"/>
            </a:pPr>
            <a:r>
              <a:rPr lang="nl-BE" sz="2700"/>
              <a:t>Was de wonde en de omgeving voorzichtig met water en zeep</a:t>
            </a:r>
          </a:p>
          <a:p>
            <a:pPr>
              <a:lnSpc>
                <a:spcPct val="80000"/>
              </a:lnSpc>
              <a:buFont typeface="Calibri" pitchFamily="34" charset="0"/>
              <a:buAutoNum type="arabicPeriod"/>
            </a:pPr>
            <a:r>
              <a:rPr lang="nl-BE" sz="2700"/>
              <a:t>Prik met een steriele injectienaald onder het vrije uiteinde van de splinter om deze beter zichtbaar te maken</a:t>
            </a:r>
          </a:p>
          <a:p>
            <a:pPr>
              <a:lnSpc>
                <a:spcPct val="80000"/>
              </a:lnSpc>
              <a:buFont typeface="Calibri" pitchFamily="34" charset="0"/>
              <a:buAutoNum type="arabicPeriod"/>
            </a:pPr>
            <a:r>
              <a:rPr lang="nl-BE" sz="2700"/>
              <a:t>Grijp het uiteinde van de splinter met een pincet. Hou hierbij het pincet in het verlengde van de splinter</a:t>
            </a:r>
          </a:p>
          <a:p>
            <a:pPr>
              <a:lnSpc>
                <a:spcPct val="80000"/>
              </a:lnSpc>
              <a:buFont typeface="Calibri" pitchFamily="34" charset="0"/>
              <a:buAutoNum type="arabicPeriod"/>
            </a:pPr>
            <a:r>
              <a:rPr lang="nl-BE" sz="2700"/>
              <a:t>Trek de splinter uit de huid</a:t>
            </a:r>
          </a:p>
          <a:p>
            <a:pPr>
              <a:lnSpc>
                <a:spcPct val="80000"/>
              </a:lnSpc>
              <a:buFont typeface="Calibri" pitchFamily="34" charset="0"/>
              <a:buAutoNum type="arabicPeriod"/>
            </a:pPr>
            <a:r>
              <a:rPr lang="nl-BE" sz="2700"/>
              <a:t>Dek het insteekgaatje af met een verband (wondpleister of kompres)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idx="4294967295"/>
          </p:nvPr>
        </p:nvSpPr>
        <p:spPr/>
        <p:txBody>
          <a:bodyPr/>
          <a:lstStyle/>
          <a:p>
            <a:r>
              <a:rPr lang="nl-BE"/>
              <a:t>Splinter</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2200" b="1" u="sng"/>
              <a:t>Verwijs een slachtoffer met splinter door naar professionele hulp:</a:t>
            </a:r>
          </a:p>
          <a:p>
            <a:pPr>
              <a:lnSpc>
                <a:spcPct val="80000"/>
              </a:lnSpc>
              <a:buFontTx/>
              <a:buNone/>
            </a:pPr>
            <a:endParaRPr lang="nl-BE" sz="2200" b="1" u="sng"/>
          </a:p>
          <a:p>
            <a:pPr>
              <a:lnSpc>
                <a:spcPct val="80000"/>
              </a:lnSpc>
              <a:buFont typeface="Wingdings" pitchFamily="2" charset="2"/>
              <a:buChar char="Ø"/>
            </a:pPr>
            <a:r>
              <a:rPr lang="nl-BE" sz="2200"/>
              <a:t> als het uiteinde van de splinter niet goed zichtbaar is </a:t>
            </a:r>
          </a:p>
          <a:p>
            <a:pPr>
              <a:lnSpc>
                <a:spcPct val="80000"/>
              </a:lnSpc>
              <a:buFont typeface="Wingdings" pitchFamily="2" charset="2"/>
              <a:buChar char="Ø"/>
            </a:pPr>
            <a:r>
              <a:rPr lang="nl-BE" sz="2200"/>
              <a:t>Als de splinter tijdens het verwijderen afbreekt</a:t>
            </a:r>
          </a:p>
          <a:p>
            <a:pPr>
              <a:lnSpc>
                <a:spcPct val="80000"/>
              </a:lnSpc>
              <a:buFont typeface="Wingdings" pitchFamily="2" charset="2"/>
              <a:buChar char="Ø"/>
            </a:pPr>
            <a:r>
              <a:rPr lang="nl-BE" sz="2200"/>
              <a:t>Bij een splinter van tropisch hardhout (sommige houtsoorten zijn toxisch en kunnen heftige reacties veroorzaken)</a:t>
            </a:r>
          </a:p>
          <a:p>
            <a:pPr>
              <a:lnSpc>
                <a:spcPct val="80000"/>
              </a:lnSpc>
              <a:buFont typeface="Wingdings" pitchFamily="2" charset="2"/>
              <a:buChar char="Ø"/>
            </a:pPr>
            <a:r>
              <a:rPr lang="nl-BE" sz="2200"/>
              <a:t>Bij glassplinters waarbij er kans bestaat dat er nog resten achterblijven ( bij glas is dit uiterst moeilijk te beoordelen</a:t>
            </a:r>
          </a:p>
          <a:p>
            <a:pPr>
              <a:lnSpc>
                <a:spcPct val="80000"/>
              </a:lnSpc>
              <a:buFont typeface="Wingdings" pitchFamily="2" charset="2"/>
              <a:buChar char="Ø"/>
            </a:pPr>
            <a:r>
              <a:rPr lang="nl-BE" sz="2200"/>
              <a:t>Bij elke grote splinter (door de splinter te verwijderen, kan je het letsel verergeren)</a:t>
            </a:r>
          </a:p>
          <a:p>
            <a:pPr>
              <a:lnSpc>
                <a:spcPct val="80000"/>
              </a:lnSpc>
              <a:buFont typeface="Wingdings" pitchFamily="2" charset="2"/>
              <a:buChar char="Ø"/>
            </a:pPr>
            <a:r>
              <a:rPr lang="nl-BE" sz="2200"/>
              <a:t>Bij een splinter in of rond het oog</a:t>
            </a:r>
          </a:p>
          <a:p>
            <a:pPr>
              <a:lnSpc>
                <a:spcPct val="80000"/>
              </a:lnSpc>
              <a:buFont typeface="Wingdings" pitchFamily="2" charset="2"/>
              <a:buChar char="Ø"/>
            </a:pPr>
            <a:r>
              <a:rPr lang="nl-BE" sz="2200"/>
              <a:t>Als het slachtoffer niet meer gevaccineerd werd tegen tetanus</a:t>
            </a:r>
          </a:p>
          <a:p>
            <a:pPr>
              <a:lnSpc>
                <a:spcPct val="80000"/>
              </a:lnSpc>
              <a:buFont typeface="Wingdings" pitchFamily="2" charset="2"/>
              <a:buChar char="Ø"/>
            </a:pPr>
            <a:r>
              <a:rPr lang="nl-BE" sz="2200"/>
              <a:t>Als het splinterwondje nadien tekenen van infectie vertoont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1"/>
          <p:cNvSpPr>
            <a:spLocks noGrp="1"/>
          </p:cNvSpPr>
          <p:nvPr>
            <p:ph type="title" idx="4294967295"/>
          </p:nvPr>
        </p:nvSpPr>
        <p:spPr/>
        <p:txBody>
          <a:bodyPr/>
          <a:lstStyle/>
          <a:p>
            <a:r>
              <a:rPr lang="nl-BE"/>
              <a:t>Vinger tussen de deur</a:t>
            </a:r>
          </a:p>
        </p:txBody>
      </p:sp>
      <p:sp>
        <p:nvSpPr>
          <p:cNvPr id="58370"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idx="4294967295"/>
          </p:nvPr>
        </p:nvSpPr>
        <p:spPr/>
        <p:txBody>
          <a:bodyPr/>
          <a:lstStyle/>
          <a:p>
            <a:r>
              <a:rPr lang="nl-BE"/>
              <a:t>Vinger tussen de deur</a:t>
            </a:r>
          </a:p>
        </p:txBody>
      </p:sp>
      <p:sp>
        <p:nvSpPr>
          <p:cNvPr id="59394" name="Tijdelijke aanduiding voor inhoud 2"/>
          <p:cNvSpPr>
            <a:spLocks noGrp="1"/>
          </p:cNvSpPr>
          <p:nvPr>
            <p:ph idx="4294967295"/>
          </p:nvPr>
        </p:nvSpPr>
        <p:spPr/>
        <p:txBody>
          <a:bodyPr/>
          <a:lstStyle/>
          <a:p>
            <a:pPr>
              <a:buFontTx/>
              <a:buNone/>
            </a:pPr>
            <a:r>
              <a:rPr lang="nl-BE"/>
              <a:t>Niet doen !!!</a:t>
            </a:r>
          </a:p>
          <a:p>
            <a:pPr>
              <a:buFont typeface="Wingdings" pitchFamily="2" charset="2"/>
              <a:buChar char="Ø"/>
            </a:pPr>
            <a:r>
              <a:rPr lang="nl-BE"/>
              <a:t> vinger onder koud water</a:t>
            </a:r>
          </a:p>
          <a:p>
            <a:pPr>
              <a:buFont typeface="Wingdings" pitchFamily="2" charset="2"/>
              <a:buChar char="Ø"/>
            </a:pPr>
            <a:r>
              <a:rPr lang="nl-BE"/>
              <a:t>Geamputeerde vinger</a:t>
            </a:r>
          </a:p>
          <a:p>
            <a:pPr lvl="1">
              <a:buFontTx/>
              <a:buChar char="-"/>
            </a:pPr>
            <a:r>
              <a:rPr lang="nl-BE"/>
              <a:t>In mond</a:t>
            </a:r>
          </a:p>
          <a:p>
            <a:pPr lvl="1">
              <a:buFontTx/>
              <a:buChar char="-"/>
            </a:pPr>
            <a:r>
              <a:rPr lang="nl-BE"/>
              <a:t>In water</a:t>
            </a:r>
          </a:p>
          <a:p>
            <a:pPr lvl="1">
              <a:buFontTx/>
              <a:buChar char="-"/>
            </a:pPr>
            <a:r>
              <a:rPr lang="nl-BE"/>
              <a:t>Op ijs</a:t>
            </a:r>
          </a:p>
          <a:p>
            <a:pPr lvl="1">
              <a:buFontTx/>
              <a:buChar char="-"/>
            </a:pPr>
            <a:r>
              <a:rPr lang="nl-BE"/>
              <a:t>Vergeten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idx="4294967295"/>
          </p:nvPr>
        </p:nvSpPr>
        <p:spPr/>
        <p:txBody>
          <a:bodyPr/>
          <a:lstStyle/>
          <a:p>
            <a:r>
              <a:rPr lang="nl-BE"/>
              <a:t>Houding van de hulpverlener</a:t>
            </a:r>
          </a:p>
        </p:txBody>
      </p:sp>
      <p:sp>
        <p:nvSpPr>
          <p:cNvPr id="3" name="Tijdelijke aanduiding voor inhoud 2"/>
          <p:cNvSpPr>
            <a:spLocks noGrp="1"/>
          </p:cNvSpPr>
          <p:nvPr>
            <p:ph idx="4294967295"/>
          </p:nvPr>
        </p:nvSpPr>
        <p:spPr/>
        <p:txBody>
          <a:bodyPr>
            <a:normAutofit/>
          </a:bodyPr>
          <a:lstStyle/>
          <a:p>
            <a:pPr>
              <a:lnSpc>
                <a:spcPct val="60000"/>
              </a:lnSpc>
              <a:buFont typeface="Wingdings" pitchFamily="2" charset="2"/>
              <a:buNone/>
            </a:pPr>
            <a:r>
              <a:rPr lang="nl-BE" sz="2200" u="sng"/>
              <a:t>Vermijd besmetting</a:t>
            </a:r>
          </a:p>
          <a:p>
            <a:pPr>
              <a:lnSpc>
                <a:spcPct val="60000"/>
              </a:lnSpc>
              <a:buFont typeface="Wingdings" pitchFamily="2" charset="2"/>
              <a:buNone/>
            </a:pPr>
            <a:r>
              <a:rPr lang="nl-BE" sz="2200"/>
              <a:t>	- gebruik wegwerphandschoenen</a:t>
            </a:r>
          </a:p>
          <a:p>
            <a:pPr>
              <a:lnSpc>
                <a:spcPct val="60000"/>
              </a:lnSpc>
              <a:buFont typeface="Wingdings" pitchFamily="2" charset="2"/>
              <a:buNone/>
            </a:pPr>
            <a:r>
              <a:rPr lang="nl-BE" sz="2200"/>
              <a:t>	- vermijd contact met wonden</a:t>
            </a:r>
          </a:p>
          <a:p>
            <a:pPr>
              <a:lnSpc>
                <a:spcPct val="60000"/>
              </a:lnSpc>
              <a:buFont typeface="Wingdings" pitchFamily="2" charset="2"/>
              <a:buNone/>
            </a:pPr>
            <a:r>
              <a:rPr lang="nl-BE" sz="2200"/>
              <a:t>	- was je handen na elk contact (evt. gel)</a:t>
            </a:r>
          </a:p>
          <a:p>
            <a:pPr>
              <a:lnSpc>
                <a:spcPct val="60000"/>
              </a:lnSpc>
              <a:buFont typeface="Wingdings" pitchFamily="2" charset="2"/>
              <a:buNone/>
            </a:pPr>
            <a:r>
              <a:rPr lang="nl-BE" sz="2200"/>
              <a:t>	- voorzichtig met naalden</a:t>
            </a:r>
          </a:p>
          <a:p>
            <a:pPr>
              <a:lnSpc>
                <a:spcPct val="60000"/>
              </a:lnSpc>
              <a:buFont typeface="Wingdings" pitchFamily="2" charset="2"/>
              <a:buNone/>
            </a:pPr>
            <a:r>
              <a:rPr lang="nl-BE" sz="2200"/>
              <a:t>	- gebruik een mondmasker bij reanimatie</a:t>
            </a:r>
          </a:p>
          <a:p>
            <a:pPr>
              <a:lnSpc>
                <a:spcPct val="60000"/>
              </a:lnSpc>
              <a:buFont typeface="Wingdings" pitchFamily="2" charset="2"/>
              <a:buNone/>
            </a:pPr>
            <a:endParaRPr lang="nl-BE" sz="2200"/>
          </a:p>
          <a:p>
            <a:pPr>
              <a:lnSpc>
                <a:spcPct val="60000"/>
              </a:lnSpc>
              <a:buFont typeface="Wingdings" pitchFamily="2" charset="2"/>
              <a:buNone/>
            </a:pPr>
            <a:r>
              <a:rPr lang="nl-BE" sz="2200"/>
              <a:t>5. </a:t>
            </a:r>
            <a:r>
              <a:rPr lang="nl-BE" sz="2200" u="sng"/>
              <a:t>Zorg voor het comfort van het slachtoffer</a:t>
            </a:r>
          </a:p>
          <a:p>
            <a:pPr>
              <a:lnSpc>
                <a:spcPct val="60000"/>
              </a:lnSpc>
              <a:buFont typeface="Wingdings" pitchFamily="2" charset="2"/>
              <a:buNone/>
            </a:pPr>
            <a:r>
              <a:rPr lang="nl-BE" sz="2200"/>
              <a:t>	- zorg voor bescherming tegen warmte, koude, weersomstandigheden,….. met isolatiedeken.</a:t>
            </a:r>
          </a:p>
          <a:p>
            <a:pPr>
              <a:lnSpc>
                <a:spcPct val="60000"/>
              </a:lnSpc>
              <a:buFont typeface="Wingdings" pitchFamily="2" charset="2"/>
              <a:buNone/>
            </a:pPr>
            <a:endParaRPr lang="nl-BE" sz="2200"/>
          </a:p>
          <a:p>
            <a:pPr>
              <a:lnSpc>
                <a:spcPct val="60000"/>
              </a:lnSpc>
              <a:buFont typeface="Wingdings" pitchFamily="2" charset="2"/>
              <a:buNone/>
            </a:pPr>
            <a:r>
              <a:rPr lang="nl-BE" sz="2200"/>
              <a:t>6. </a:t>
            </a:r>
            <a:r>
              <a:rPr lang="nl-BE" sz="2200" u="sng"/>
              <a:t>Debriefing</a:t>
            </a:r>
          </a:p>
          <a:p>
            <a:pPr>
              <a:lnSpc>
                <a:spcPct val="60000"/>
              </a:lnSpc>
              <a:buFont typeface="Wingdings" pitchFamily="2" charset="2"/>
              <a:buNone/>
            </a:pPr>
            <a:r>
              <a:rPr lang="nl-BE" sz="2200"/>
              <a:t>	- Praat over je gevoelens en belevenissen met collega’s, arts of teleonthaal (tel. 106)</a:t>
            </a:r>
          </a:p>
          <a:p>
            <a:pPr>
              <a:lnSpc>
                <a:spcPct val="60000"/>
              </a:lnSpc>
              <a:buFont typeface="Wingdings" pitchFamily="2" charset="2"/>
              <a:buNone/>
            </a:pPr>
            <a:endParaRPr lang="nl-BE" sz="2200"/>
          </a:p>
          <a:p>
            <a:pPr>
              <a:lnSpc>
                <a:spcPct val="60000"/>
              </a:lnSpc>
              <a:buFont typeface="Wingdings" pitchFamily="2" charset="2"/>
              <a:buNone/>
            </a:pPr>
            <a:r>
              <a:rPr lang="nl-NL" sz="3100"/>
              <a:t>http://www.tele-onthaal.be</a:t>
            </a:r>
            <a:endParaRPr lang="nl-BE" sz="3100"/>
          </a:p>
          <a:p>
            <a:pPr>
              <a:lnSpc>
                <a:spcPct val="80000"/>
              </a:lnSpc>
            </a:pPr>
            <a:endParaRPr lang="nl-BE" sz="2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title" idx="4294967295"/>
          </p:nvPr>
        </p:nvSpPr>
        <p:spPr/>
        <p:txBody>
          <a:bodyPr/>
          <a:lstStyle/>
          <a:p>
            <a:r>
              <a:rPr lang="nl-BE"/>
              <a:t>Vinger tussen de deur</a:t>
            </a:r>
          </a:p>
        </p:txBody>
      </p:sp>
      <p:sp>
        <p:nvSpPr>
          <p:cNvPr id="60418"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wel doen!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el 1"/>
          <p:cNvSpPr>
            <a:spLocks noGrp="1"/>
          </p:cNvSpPr>
          <p:nvPr>
            <p:ph type="title" idx="4294967295"/>
          </p:nvPr>
        </p:nvSpPr>
        <p:spPr/>
        <p:txBody>
          <a:bodyPr/>
          <a:lstStyle/>
          <a:p>
            <a:r>
              <a:rPr lang="nl-BE"/>
              <a:t>Vinger tussen de deur</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3000"/>
              <a:t>We gaan:</a:t>
            </a:r>
          </a:p>
          <a:p>
            <a:pPr>
              <a:lnSpc>
                <a:spcPct val="80000"/>
              </a:lnSpc>
              <a:buFont typeface="Wingdings" pitchFamily="2" charset="2"/>
              <a:buChar char="ü"/>
            </a:pPr>
            <a:r>
              <a:rPr lang="nl-BE" sz="3000"/>
              <a:t> spoelen met lauw water</a:t>
            </a:r>
          </a:p>
          <a:p>
            <a:pPr>
              <a:lnSpc>
                <a:spcPct val="80000"/>
              </a:lnSpc>
              <a:buFont typeface="Wingdings" pitchFamily="2" charset="2"/>
              <a:buChar char="ü"/>
            </a:pPr>
            <a:r>
              <a:rPr lang="nl-BE" sz="3000"/>
              <a:t>Hand goed nakijken</a:t>
            </a:r>
          </a:p>
          <a:p>
            <a:pPr lvl="2">
              <a:lnSpc>
                <a:spcPct val="80000"/>
              </a:lnSpc>
              <a:buFontTx/>
              <a:buChar char="-"/>
            </a:pPr>
            <a:r>
              <a:rPr lang="nl-BE" sz="2200"/>
              <a:t>Alle vingers nog?</a:t>
            </a:r>
          </a:p>
          <a:p>
            <a:pPr lvl="2">
              <a:lnSpc>
                <a:spcPct val="80000"/>
              </a:lnSpc>
              <a:buFontTx/>
              <a:buChar char="-"/>
            </a:pPr>
            <a:r>
              <a:rPr lang="nl-BE" sz="2200"/>
              <a:t>Bewegen?</a:t>
            </a:r>
          </a:p>
          <a:p>
            <a:pPr lvl="2">
              <a:lnSpc>
                <a:spcPct val="80000"/>
              </a:lnSpc>
              <a:buFontTx/>
              <a:buChar char="-"/>
            </a:pPr>
            <a:r>
              <a:rPr lang="nl-BE" sz="2200"/>
              <a:t>Wonde vuil?</a:t>
            </a:r>
          </a:p>
          <a:p>
            <a:pPr>
              <a:lnSpc>
                <a:spcPct val="80000"/>
              </a:lnSpc>
              <a:buFont typeface="Wingdings" pitchFamily="2" charset="2"/>
              <a:buChar char="ü"/>
            </a:pPr>
            <a:r>
              <a:rPr lang="nl-BE" sz="3000"/>
              <a:t> geamputeerde vingerkoot</a:t>
            </a:r>
          </a:p>
          <a:p>
            <a:pPr lvl="2">
              <a:lnSpc>
                <a:spcPct val="80000"/>
              </a:lnSpc>
              <a:buFontTx/>
              <a:buChar char="-"/>
            </a:pPr>
            <a:r>
              <a:rPr lang="nl-BE" sz="2200"/>
              <a:t>in droog plastic zakje in ijs</a:t>
            </a:r>
          </a:p>
          <a:p>
            <a:pPr lvl="2">
              <a:lnSpc>
                <a:spcPct val="80000"/>
              </a:lnSpc>
              <a:buFontTx/>
              <a:buChar char="-"/>
            </a:pPr>
            <a:r>
              <a:rPr lang="nl-BE" sz="2200"/>
              <a:t>Hand omhoog</a:t>
            </a:r>
          </a:p>
          <a:p>
            <a:pPr lvl="2">
              <a:lnSpc>
                <a:spcPct val="80000"/>
              </a:lnSpc>
              <a:buFontTx/>
              <a:buChar char="-"/>
            </a:pPr>
            <a:r>
              <a:rPr lang="nl-BE" sz="2200"/>
              <a:t>Stelp bloeding</a:t>
            </a:r>
          </a:p>
          <a:p>
            <a:pPr lvl="2">
              <a:lnSpc>
                <a:spcPct val="80000"/>
              </a:lnSpc>
              <a:buFontTx/>
              <a:buChar char="-"/>
            </a:pPr>
            <a:r>
              <a:rPr lang="nl-BE" sz="2200"/>
              <a:t>Naar spoedgevallen</a:t>
            </a:r>
          </a:p>
          <a:p>
            <a:pPr>
              <a:lnSpc>
                <a:spcPct val="80000"/>
              </a:lnSpc>
              <a:buFontTx/>
              <a:buNone/>
            </a:pPr>
            <a:endParaRPr lang="nl-BE" sz="3000"/>
          </a:p>
        </p:txBody>
      </p:sp>
      <p:graphicFrame>
        <p:nvGraphicFramePr>
          <p:cNvPr id="15362" name="Object 2"/>
          <p:cNvGraphicFramePr>
            <a:graphicFrameLocks noChangeAspect="1"/>
          </p:cNvGraphicFramePr>
          <p:nvPr/>
        </p:nvGraphicFramePr>
        <p:xfrm>
          <a:off x="5572125" y="6000750"/>
          <a:ext cx="3327400" cy="687388"/>
        </p:xfrm>
        <a:graphic>
          <a:graphicData uri="http://schemas.openxmlformats.org/presentationml/2006/ole">
            <p:oleObj spid="_x0000_s15362" name="Package" showAsIcon="1" r:id="rId3" imgW="3327480" imgH="686880" progId="Package">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title" idx="4294967295"/>
          </p:nvPr>
        </p:nvSpPr>
        <p:spPr/>
        <p:txBody>
          <a:bodyPr/>
          <a:lstStyle/>
          <a:p>
            <a:r>
              <a:rPr lang="nl-BE"/>
              <a:t>Tand kwijt of afgebroken</a:t>
            </a:r>
          </a:p>
        </p:txBody>
      </p:sp>
      <p:sp>
        <p:nvSpPr>
          <p:cNvPr id="63490"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a:p>
            <a:pPr>
              <a:buFontTx/>
              <a:buNone/>
            </a:pPr>
            <a:endParaRPr lang="nl-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title" idx="4294967295"/>
          </p:nvPr>
        </p:nvSpPr>
        <p:spPr/>
        <p:txBody>
          <a:bodyPr/>
          <a:lstStyle/>
          <a:p>
            <a:r>
              <a:rPr lang="nl-BE"/>
              <a:t>Tand kwijt of afgebroken</a:t>
            </a:r>
          </a:p>
        </p:txBody>
      </p:sp>
      <p:sp>
        <p:nvSpPr>
          <p:cNvPr id="64514" name="Tijdelijke aanduiding voor inhoud 2"/>
          <p:cNvSpPr>
            <a:spLocks noGrp="1"/>
          </p:cNvSpPr>
          <p:nvPr>
            <p:ph idx="4294967295"/>
          </p:nvPr>
        </p:nvSpPr>
        <p:spPr/>
        <p:txBody>
          <a:bodyPr/>
          <a:lstStyle/>
          <a:p>
            <a:pPr>
              <a:buFontTx/>
              <a:buNone/>
            </a:pPr>
            <a:r>
              <a:rPr lang="nl-BE"/>
              <a:t>Wat gaan we niet doen?</a:t>
            </a:r>
          </a:p>
          <a:p>
            <a:pPr>
              <a:buFontTx/>
              <a:buNone/>
            </a:pPr>
            <a:endParaRPr lang="nl-BE"/>
          </a:p>
          <a:p>
            <a:pPr>
              <a:buFont typeface="Wingdings" pitchFamily="2" charset="2"/>
              <a:buChar char="Ø"/>
            </a:pPr>
            <a:r>
              <a:rPr lang="nl-BE"/>
              <a:t> deel of tand weggooien</a:t>
            </a:r>
          </a:p>
          <a:p>
            <a:pPr>
              <a:buFont typeface="Wingdings" pitchFamily="2" charset="2"/>
              <a:buChar char="Ø"/>
            </a:pPr>
            <a:r>
              <a:rPr lang="nl-BE"/>
              <a:t>Resterende deel verwijderen</a:t>
            </a:r>
          </a:p>
          <a:p>
            <a:pPr>
              <a:buFont typeface="Wingdings" pitchFamily="2" charset="2"/>
              <a:buChar char="Ø"/>
            </a:pPr>
            <a:r>
              <a:rPr lang="nl-BE"/>
              <a:t>In de mond zoeken naar stukjes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1"/>
          <p:cNvSpPr>
            <a:spLocks noGrp="1"/>
          </p:cNvSpPr>
          <p:nvPr>
            <p:ph type="title" idx="4294967295"/>
          </p:nvPr>
        </p:nvSpPr>
        <p:spPr/>
        <p:txBody>
          <a:bodyPr/>
          <a:lstStyle/>
          <a:p>
            <a:r>
              <a:rPr lang="nl-BE"/>
              <a:t>Tand kwijt of afgebroken</a:t>
            </a:r>
          </a:p>
        </p:txBody>
      </p:sp>
      <p:sp>
        <p:nvSpPr>
          <p:cNvPr id="65538" name="Tijdelijke aanduiding voor inhoud 2"/>
          <p:cNvSpPr>
            <a:spLocks noGrp="1"/>
          </p:cNvSpPr>
          <p:nvPr>
            <p:ph idx="4294967295"/>
          </p:nvPr>
        </p:nvSpPr>
        <p:spPr/>
        <p:txBody>
          <a:bodyPr/>
          <a:lstStyle/>
          <a:p>
            <a:pPr>
              <a:buFontTx/>
              <a:buNone/>
            </a:pPr>
            <a:r>
              <a:rPr lang="nl-BE"/>
              <a:t>We gaan:</a:t>
            </a:r>
          </a:p>
          <a:p>
            <a:pPr>
              <a:buFontTx/>
              <a:buNone/>
            </a:pPr>
            <a:endParaRPr lang="nl-BE"/>
          </a:p>
          <a:p>
            <a:pPr>
              <a:buFont typeface="Wingdings" pitchFamily="2" charset="2"/>
              <a:buChar char="ü"/>
            </a:pPr>
            <a:r>
              <a:rPr lang="nl-BE"/>
              <a:t> tand of stukje in beker melk of water plaatsen</a:t>
            </a:r>
          </a:p>
          <a:p>
            <a:pPr>
              <a:buFont typeface="Wingdings" pitchFamily="2" charset="2"/>
              <a:buChar char="ü"/>
            </a:pPr>
            <a:r>
              <a:rPr lang="nl-BE"/>
              <a:t>Naar de tandarts</a:t>
            </a:r>
          </a:p>
          <a:p>
            <a:pPr lvl="1">
              <a:buFontTx/>
              <a:buChar char="-"/>
            </a:pPr>
            <a:r>
              <a:rPr lang="nl-BE"/>
              <a:t>Eventueel via spoedgevallen</a:t>
            </a:r>
          </a:p>
          <a:p>
            <a:pPr lvl="1">
              <a:buFontTx/>
              <a:buChar char="-"/>
            </a:pPr>
            <a:r>
              <a:rPr lang="nl-BE"/>
              <a:t>Tijdstip ongeval noteren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idx="4294967295"/>
          </p:nvPr>
        </p:nvSpPr>
        <p:spPr/>
        <p:txBody>
          <a:bodyPr/>
          <a:lstStyle/>
          <a:p>
            <a:r>
              <a:rPr lang="nl-BE"/>
              <a:t>bloedneus</a:t>
            </a:r>
          </a:p>
        </p:txBody>
      </p:sp>
      <p:sp>
        <p:nvSpPr>
          <p:cNvPr id="66562" name="Tijdelijke aanduiding voor inhoud 2"/>
          <p:cNvSpPr>
            <a:spLocks noGrp="1"/>
          </p:cNvSpPr>
          <p:nvPr>
            <p:ph idx="4294967295"/>
          </p:nvPr>
        </p:nvSpPr>
        <p:spPr/>
        <p:txBody>
          <a:bodyPr/>
          <a:lstStyle/>
          <a:p>
            <a:r>
              <a:rPr lang="nl-BE"/>
              <a:t>Oorzaken</a:t>
            </a:r>
          </a:p>
          <a:p>
            <a:pPr lvl="1">
              <a:buFontTx/>
              <a:buChar char="-"/>
            </a:pPr>
            <a:r>
              <a:rPr lang="nl-BE"/>
              <a:t>Te vaak te hard snuiten</a:t>
            </a:r>
          </a:p>
          <a:p>
            <a:pPr lvl="1">
              <a:buFontTx/>
              <a:buChar char="-"/>
            </a:pPr>
            <a:r>
              <a:rPr lang="nl-BE"/>
              <a:t>Neuspeuteren</a:t>
            </a:r>
          </a:p>
          <a:p>
            <a:pPr lvl="1">
              <a:buFontTx/>
              <a:buChar char="-"/>
            </a:pPr>
            <a:r>
              <a:rPr lang="nl-BE"/>
              <a:t>Seizoenswijzigingen</a:t>
            </a:r>
          </a:p>
          <a:p>
            <a:pPr lvl="1">
              <a:buFontTx/>
              <a:buChar char="-"/>
            </a:pPr>
            <a:r>
              <a:rPr lang="nl-BE"/>
              <a:t>Temperatuurschommelingen</a:t>
            </a:r>
          </a:p>
          <a:p>
            <a:r>
              <a:rPr lang="nl-BE"/>
              <a:t> zeer vaak voorkomende klacht bij kinderen tussen 1 en 3 jaar</a:t>
            </a:r>
          </a:p>
          <a:p>
            <a:r>
              <a:rPr lang="nl-BE"/>
              <a:t>Meestal onschuldig</a:t>
            </a:r>
          </a:p>
        </p:txBody>
      </p:sp>
      <p:pic>
        <p:nvPicPr>
          <p:cNvPr id="66563" name="Picture 2" descr="http://t2.gstatic.com/images?q=tbn:TLquM_DGUAhDRM:http://contradicere.files.wordpress.com/2008/12/bloedneus.jpg">
            <a:hlinkClick r:id="rId2"/>
          </p:cNvPr>
          <p:cNvPicPr>
            <a:picLocks noChangeAspect="1" noChangeArrowheads="1"/>
          </p:cNvPicPr>
          <p:nvPr/>
        </p:nvPicPr>
        <p:blipFill>
          <a:blip r:embed="rId3"/>
          <a:srcRect/>
          <a:stretch>
            <a:fillRect/>
          </a:stretch>
        </p:blipFill>
        <p:spPr bwMode="auto">
          <a:xfrm>
            <a:off x="6500813" y="2071688"/>
            <a:ext cx="105727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title" idx="4294967295"/>
          </p:nvPr>
        </p:nvSpPr>
        <p:spPr/>
        <p:txBody>
          <a:bodyPr/>
          <a:lstStyle/>
          <a:p>
            <a:r>
              <a:rPr lang="nl-BE"/>
              <a:t>bloedneus</a:t>
            </a:r>
          </a:p>
        </p:txBody>
      </p:sp>
      <p:sp>
        <p:nvSpPr>
          <p:cNvPr id="67586"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a:p>
            <a:pPr algn="ctr">
              <a:buFontTx/>
              <a:buNone/>
            </a:pPr>
            <a:endParaRPr lang="nl-BE" sz="4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p:cNvSpPr>
            <a:spLocks noGrp="1"/>
          </p:cNvSpPr>
          <p:nvPr>
            <p:ph type="title" idx="4294967295"/>
          </p:nvPr>
        </p:nvSpPr>
        <p:spPr/>
        <p:txBody>
          <a:bodyPr/>
          <a:lstStyle/>
          <a:p>
            <a:r>
              <a:rPr lang="nl-BE"/>
              <a:t>bloedneus</a:t>
            </a:r>
          </a:p>
        </p:txBody>
      </p:sp>
      <p:sp>
        <p:nvSpPr>
          <p:cNvPr id="68610" name="Tijdelijke aanduiding voor inhoud 2"/>
          <p:cNvSpPr>
            <a:spLocks noGrp="1"/>
          </p:cNvSpPr>
          <p:nvPr>
            <p:ph idx="4294967295"/>
          </p:nvPr>
        </p:nvSpPr>
        <p:spPr/>
        <p:txBody>
          <a:bodyPr/>
          <a:lstStyle/>
          <a:p>
            <a:pPr>
              <a:buFont typeface="Wingdings" pitchFamily="2" charset="2"/>
              <a:buChar char="Ø"/>
            </a:pPr>
            <a:r>
              <a:rPr lang="nl-BE"/>
              <a:t> we gaan geen tampons of compressen in de neus steken</a:t>
            </a:r>
          </a:p>
          <a:p>
            <a:pPr>
              <a:buFont typeface="Wingdings" pitchFamily="2" charset="2"/>
              <a:buChar char="Ø"/>
            </a:pPr>
            <a:r>
              <a:rPr lang="nl-BE"/>
              <a:t> we gaan het slachtoffer niet achterover laten leunen → bloed in de keel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idx="4294967295"/>
          </p:nvPr>
        </p:nvSpPr>
        <p:spPr/>
        <p:txBody>
          <a:bodyPr/>
          <a:lstStyle/>
          <a:p>
            <a:r>
              <a:rPr lang="nl-BE"/>
              <a:t>bloedneus</a:t>
            </a:r>
          </a:p>
        </p:txBody>
      </p:sp>
      <p:sp>
        <p:nvSpPr>
          <p:cNvPr id="5124" name="Tijdelijke aanduiding voor tekst 5"/>
          <p:cNvSpPr>
            <a:spLocks noGrp="1"/>
          </p:cNvSpPr>
          <p:nvPr>
            <p:ph type="body" idx="4294967295"/>
          </p:nvPr>
        </p:nvSpPr>
        <p:spPr>
          <a:xfrm>
            <a:off x="457200" y="1535113"/>
            <a:ext cx="4040188" cy="639762"/>
          </a:xfrm>
        </p:spPr>
        <p:txBody>
          <a:bodyPr anchor="b"/>
          <a:lstStyle/>
          <a:p>
            <a:pPr marL="0" indent="0">
              <a:buFontTx/>
              <a:buNone/>
            </a:pPr>
            <a:endParaRPr lang="nl-NL" sz="2400" b="1"/>
          </a:p>
        </p:txBody>
      </p:sp>
      <p:sp>
        <p:nvSpPr>
          <p:cNvPr id="3" name="Tijdelijke aanduiding voor inhoud 2"/>
          <p:cNvSpPr>
            <a:spLocks noGrp="1"/>
          </p:cNvSpPr>
          <p:nvPr>
            <p:ph sz="half" idx="4294967295"/>
          </p:nvPr>
        </p:nvSpPr>
        <p:spPr>
          <a:xfrm>
            <a:off x="457200" y="2427288"/>
            <a:ext cx="4040188" cy="3592512"/>
          </a:xfrm>
        </p:spPr>
        <p:txBody>
          <a:bodyPr>
            <a:normAutofit/>
          </a:bodyPr>
          <a:lstStyle/>
          <a:p>
            <a:pPr>
              <a:buFontTx/>
              <a:buNone/>
            </a:pPr>
            <a:r>
              <a:rPr lang="nl-BE" sz="2400"/>
              <a:t>We gaan:</a:t>
            </a:r>
          </a:p>
          <a:p>
            <a:pPr>
              <a:buFont typeface="Calibri" pitchFamily="34" charset="0"/>
              <a:buAutoNum type="arabicPeriod"/>
            </a:pPr>
            <a:r>
              <a:rPr lang="nl-BE" sz="2400"/>
              <a:t>Neus snuiten</a:t>
            </a:r>
          </a:p>
          <a:p>
            <a:pPr>
              <a:buFont typeface="Calibri" pitchFamily="34" charset="0"/>
              <a:buAutoNum type="arabicPeriod"/>
            </a:pPr>
            <a:r>
              <a:rPr lang="nl-BE" sz="2400"/>
              <a:t>Persoon rechtop laten zitten</a:t>
            </a:r>
          </a:p>
          <a:p>
            <a:pPr>
              <a:buFont typeface="Calibri" pitchFamily="34" charset="0"/>
              <a:buAutoNum type="arabicPeriod"/>
            </a:pPr>
            <a:r>
              <a:rPr lang="nl-BE" sz="2400"/>
              <a:t>10 minuten (TIEN) neus dichtknijpen</a:t>
            </a:r>
          </a:p>
          <a:p>
            <a:pPr>
              <a:buFont typeface="Calibri" pitchFamily="34" charset="0"/>
              <a:buAutoNum type="arabicPeriod"/>
            </a:pPr>
            <a:r>
              <a:rPr lang="nl-BE" sz="2400"/>
              <a:t>Hoofd lichtjes voorovergebogen</a:t>
            </a:r>
          </a:p>
          <a:p>
            <a:pPr>
              <a:buFontTx/>
              <a:buNone/>
            </a:pPr>
            <a:endParaRPr lang="nl-BE" sz="2400"/>
          </a:p>
        </p:txBody>
      </p:sp>
      <p:sp>
        <p:nvSpPr>
          <p:cNvPr id="5126" name="Tijdelijke aanduiding voor tekst 6"/>
          <p:cNvSpPr>
            <a:spLocks noGrp="1"/>
          </p:cNvSpPr>
          <p:nvPr>
            <p:ph type="body" sz="quarter" idx="4294967295"/>
          </p:nvPr>
        </p:nvSpPr>
        <p:spPr>
          <a:xfrm>
            <a:off x="4645025" y="1535113"/>
            <a:ext cx="4041775" cy="639762"/>
          </a:xfrm>
        </p:spPr>
        <p:txBody>
          <a:bodyPr anchor="b"/>
          <a:lstStyle/>
          <a:p>
            <a:pPr marL="0" indent="0">
              <a:buFontTx/>
              <a:buNone/>
            </a:pPr>
            <a:endParaRPr lang="nl-NL" sz="2400" b="1"/>
          </a:p>
        </p:txBody>
      </p:sp>
      <p:pic>
        <p:nvPicPr>
          <p:cNvPr id="5127" name="Picture 4"/>
          <p:cNvPicPr>
            <a:picLocks noGrp="1" noChangeAspect="1" noChangeArrowheads="1"/>
          </p:cNvPicPr>
          <p:nvPr>
            <p:ph sz="quarter" idx="4294967295"/>
          </p:nvPr>
        </p:nvPicPr>
        <p:blipFill>
          <a:blip r:embed="rId3"/>
          <a:srcRect/>
          <a:stretch>
            <a:fillRect/>
          </a:stretch>
        </p:blipFill>
        <p:spPr>
          <a:xfrm>
            <a:off x="5214938" y="2528888"/>
            <a:ext cx="714375" cy="631825"/>
          </a:xfrm>
          <a:ln/>
        </p:spPr>
      </p:pic>
      <p:pic>
        <p:nvPicPr>
          <p:cNvPr id="5128" name="Picture 5"/>
          <p:cNvPicPr>
            <a:picLocks noChangeAspect="1" noChangeArrowheads="1"/>
          </p:cNvPicPr>
          <p:nvPr/>
        </p:nvPicPr>
        <p:blipFill>
          <a:blip r:embed="rId4"/>
          <a:srcRect/>
          <a:stretch>
            <a:fillRect/>
          </a:stretch>
        </p:blipFill>
        <p:spPr bwMode="auto">
          <a:xfrm>
            <a:off x="6500813" y="2857500"/>
            <a:ext cx="762000" cy="762000"/>
          </a:xfrm>
          <a:prstGeom prst="rect">
            <a:avLst/>
          </a:prstGeom>
          <a:noFill/>
          <a:ln w="9525">
            <a:noFill/>
            <a:miter lim="800000"/>
            <a:headEnd/>
            <a:tailEnd/>
          </a:ln>
        </p:spPr>
      </p:pic>
      <p:pic>
        <p:nvPicPr>
          <p:cNvPr id="5129" name="Picture 6"/>
          <p:cNvPicPr>
            <a:picLocks noChangeAspect="1" noChangeArrowheads="1"/>
          </p:cNvPicPr>
          <p:nvPr/>
        </p:nvPicPr>
        <p:blipFill>
          <a:blip r:embed="rId5"/>
          <a:srcRect/>
          <a:stretch>
            <a:fillRect/>
          </a:stretch>
        </p:blipFill>
        <p:spPr bwMode="auto">
          <a:xfrm>
            <a:off x="6215063" y="4214813"/>
            <a:ext cx="1219200" cy="847725"/>
          </a:xfrm>
          <a:prstGeom prst="rect">
            <a:avLst/>
          </a:prstGeom>
          <a:noFill/>
          <a:ln w="9525">
            <a:noFill/>
            <a:miter lim="800000"/>
            <a:headEnd/>
            <a:tailEnd/>
          </a:ln>
        </p:spPr>
      </p:pic>
      <p:pic>
        <p:nvPicPr>
          <p:cNvPr id="5130" name="Picture 7"/>
          <p:cNvPicPr>
            <a:picLocks noChangeAspect="1" noChangeArrowheads="1"/>
          </p:cNvPicPr>
          <p:nvPr/>
        </p:nvPicPr>
        <p:blipFill>
          <a:blip r:embed="rId6"/>
          <a:srcRect/>
          <a:stretch>
            <a:fillRect/>
          </a:stretch>
        </p:blipFill>
        <p:spPr bwMode="auto">
          <a:xfrm>
            <a:off x="5214938" y="4929188"/>
            <a:ext cx="762000" cy="76200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5500688" y="5786438"/>
          <a:ext cx="2819400" cy="687387"/>
        </p:xfrm>
        <a:graphic>
          <a:graphicData uri="http://schemas.openxmlformats.org/presentationml/2006/ole">
            <p:oleObj spid="_x0000_s5122" name="Package" showAsIcon="1" r:id="rId7" imgW="2819520" imgH="686880" progId="Package">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title" idx="4294967295"/>
          </p:nvPr>
        </p:nvSpPr>
        <p:spPr/>
        <p:txBody>
          <a:bodyPr/>
          <a:lstStyle/>
          <a:p>
            <a:r>
              <a:rPr lang="nl-BE"/>
              <a:t>Bloedneus : wanneer arts?</a:t>
            </a:r>
          </a:p>
        </p:txBody>
      </p:sp>
      <p:sp>
        <p:nvSpPr>
          <p:cNvPr id="71682" name="Tijdelijke aanduiding voor inhoud 2"/>
          <p:cNvSpPr>
            <a:spLocks noGrp="1"/>
          </p:cNvSpPr>
          <p:nvPr>
            <p:ph idx="4294967295"/>
          </p:nvPr>
        </p:nvSpPr>
        <p:spPr/>
        <p:txBody>
          <a:bodyPr/>
          <a:lstStyle/>
          <a:p>
            <a:pPr>
              <a:buFont typeface="Wingdings" pitchFamily="2" charset="2"/>
              <a:buChar char="ü"/>
            </a:pPr>
            <a:r>
              <a:rPr lang="nl-BE"/>
              <a:t> bij te vaak opnieuw neusbloedingen</a:t>
            </a:r>
          </a:p>
          <a:p>
            <a:pPr>
              <a:buFont typeface="Wingdings" pitchFamily="2" charset="2"/>
              <a:buChar char="ü"/>
            </a:pPr>
            <a:r>
              <a:rPr lang="nl-BE"/>
              <a:t>Bij andere bloedingsneigingen (spontane blauwe plekken, enz)</a:t>
            </a:r>
          </a:p>
          <a:p>
            <a:pPr>
              <a:buFont typeface="Wingdings" pitchFamily="2" charset="2"/>
              <a:buChar char="ü"/>
            </a:pPr>
            <a:r>
              <a:rPr lang="nl-BE"/>
              <a:t>Bij vermoeden van een vreemd voorwerp in de neus</a:t>
            </a:r>
          </a:p>
          <a:p>
            <a:pPr>
              <a:buFont typeface="Wingdings" pitchFamily="2" charset="2"/>
              <a:buChar char="ü"/>
            </a:pPr>
            <a:r>
              <a:rPr lang="nl-BE"/>
              <a:t>Massieve bloeding (bijv. slachtoffer is draaierig)</a:t>
            </a:r>
          </a:p>
          <a:p>
            <a:pPr>
              <a:buFont typeface="Wingdings" pitchFamily="2" charset="2"/>
              <a:buChar char="ü"/>
            </a:pPr>
            <a:r>
              <a:rPr lang="nl-BE"/>
              <a:t>Bloeding blijft na 2 x 10 minuten druk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idx="4294967295"/>
          </p:nvPr>
        </p:nvSpPr>
        <p:spPr/>
        <p:txBody>
          <a:bodyPr/>
          <a:lstStyle/>
          <a:p>
            <a:r>
              <a:rPr lang="nl-BE"/>
              <a:t>Tele-onthaal</a:t>
            </a:r>
          </a:p>
        </p:txBody>
      </p:sp>
      <p:sp>
        <p:nvSpPr>
          <p:cNvPr id="3" name="Tijdelijke aanduiding voor inhoud 2"/>
          <p:cNvSpPr>
            <a:spLocks noGrp="1"/>
          </p:cNvSpPr>
          <p:nvPr>
            <p:ph idx="4294967295"/>
          </p:nvPr>
        </p:nvSpPr>
        <p:spPr/>
        <p:txBody>
          <a:bodyPr>
            <a:normAutofit/>
          </a:bodyPr>
          <a:lstStyle/>
          <a:p>
            <a:pPr>
              <a:lnSpc>
                <a:spcPct val="60000"/>
              </a:lnSpc>
              <a:buFont typeface="Wingdings" pitchFamily="2" charset="2"/>
              <a:buNone/>
            </a:pPr>
            <a:r>
              <a:rPr lang="nl-BE" sz="2500"/>
              <a:t>Gratis nummer 106</a:t>
            </a:r>
          </a:p>
          <a:p>
            <a:pPr>
              <a:lnSpc>
                <a:spcPct val="60000"/>
              </a:lnSpc>
              <a:buFont typeface="Wingdings" pitchFamily="2" charset="2"/>
              <a:buNone/>
            </a:pPr>
            <a:endParaRPr lang="nl-BE" sz="2500"/>
          </a:p>
          <a:p>
            <a:pPr>
              <a:lnSpc>
                <a:spcPct val="60000"/>
              </a:lnSpc>
              <a:buFont typeface="Wingdings" pitchFamily="2" charset="2"/>
              <a:buNone/>
            </a:pPr>
            <a:r>
              <a:rPr lang="nl-BE" sz="2500"/>
              <a:t>De meeste gesprekken gaan over:</a:t>
            </a:r>
          </a:p>
          <a:p>
            <a:pPr>
              <a:lnSpc>
                <a:spcPct val="60000"/>
              </a:lnSpc>
              <a:buFont typeface="Wingdings" pitchFamily="2" charset="2"/>
              <a:buNone/>
            </a:pPr>
            <a:r>
              <a:rPr lang="nl-BE" sz="2500"/>
              <a:t>Relatieproblemen, ziekte of handicap, zelfmoord, verlies- en slachtofferervaring, eenzaamheid, wanhoop, ….</a:t>
            </a:r>
          </a:p>
          <a:p>
            <a:pPr>
              <a:lnSpc>
                <a:spcPct val="60000"/>
              </a:lnSpc>
              <a:buFont typeface="Wingdings" pitchFamily="2" charset="2"/>
              <a:buNone/>
            </a:pPr>
            <a:endParaRPr lang="nl-BE" sz="2500"/>
          </a:p>
          <a:p>
            <a:pPr>
              <a:lnSpc>
                <a:spcPct val="60000"/>
              </a:lnSpc>
              <a:buFont typeface="Wingdings" pitchFamily="2" charset="2"/>
              <a:buNone/>
            </a:pPr>
            <a:r>
              <a:rPr lang="nl-BE" sz="2500"/>
              <a:t>Helpen oplossen in de zin van een pasklare oplossing bieden doen deze mensen niet. Wel mensen laten uitspreken hoe ze omgaan met hun problemen en hoe ze deze beleven, samen uitwegen zoeken en of proberen door te verwijzen.</a:t>
            </a:r>
          </a:p>
          <a:p>
            <a:pPr>
              <a:lnSpc>
                <a:spcPct val="60000"/>
              </a:lnSpc>
              <a:buFont typeface="Wingdings" pitchFamily="2" charset="2"/>
              <a:buNone/>
            </a:pPr>
            <a:endParaRPr lang="nl-BE" sz="2500"/>
          </a:p>
          <a:p>
            <a:pPr>
              <a:lnSpc>
                <a:spcPct val="60000"/>
              </a:lnSpc>
              <a:buFont typeface="Wingdings" pitchFamily="2" charset="2"/>
              <a:buNone/>
            </a:pPr>
            <a:r>
              <a:rPr lang="nl-BE" sz="2500"/>
              <a:t>De oproepen worden niet op de telefoon of gsm factuur vermeld. Dit om de volledige anonimiteit te verzekeren.</a:t>
            </a:r>
          </a:p>
          <a:p>
            <a:pPr>
              <a:lnSpc>
                <a:spcPct val="60000"/>
              </a:lnSpc>
              <a:buFont typeface="Wingdings" pitchFamily="2" charset="2"/>
              <a:buNone/>
            </a:pPr>
            <a:r>
              <a:rPr lang="nl-BE" sz="2500"/>
              <a:t> .</a:t>
            </a:r>
            <a:endParaRPr lang="nl-NL" sz="2500"/>
          </a:p>
          <a:p>
            <a:pPr>
              <a:lnSpc>
                <a:spcPct val="80000"/>
              </a:lnSpc>
            </a:pPr>
            <a:endParaRPr lang="nl-BE" sz="25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idx="4294967295"/>
          </p:nvPr>
        </p:nvSpPr>
        <p:spPr/>
        <p:txBody>
          <a:bodyPr/>
          <a:lstStyle/>
          <a:p>
            <a:r>
              <a:rPr lang="nl-BE"/>
              <a:t>Bloedneus : preventie</a:t>
            </a:r>
          </a:p>
        </p:txBody>
      </p:sp>
      <p:sp>
        <p:nvSpPr>
          <p:cNvPr id="72706" name="Tijdelijke aanduiding voor inhoud 2"/>
          <p:cNvSpPr>
            <a:spLocks noGrp="1"/>
          </p:cNvSpPr>
          <p:nvPr>
            <p:ph idx="4294967295"/>
          </p:nvPr>
        </p:nvSpPr>
        <p:spPr/>
        <p:txBody>
          <a:bodyPr/>
          <a:lstStyle/>
          <a:p>
            <a:pPr>
              <a:buFont typeface="Wingdings" pitchFamily="2" charset="2"/>
              <a:buChar char="ü"/>
            </a:pPr>
            <a:r>
              <a:rPr lang="nl-BE"/>
              <a:t> vermijd uitdroging slijmvlies neus</a:t>
            </a:r>
          </a:p>
          <a:p>
            <a:pPr>
              <a:buFontTx/>
              <a:buNone/>
            </a:pPr>
            <a:r>
              <a:rPr lang="nl-BE"/>
              <a:t>( eventueel vernevelaar op kamer, fysiologisch serum in de neus, etc.)</a:t>
            </a:r>
          </a:p>
          <a:p>
            <a:pPr>
              <a:buFont typeface="Wingdings" pitchFamily="2" charset="2"/>
              <a:buChar char="ü"/>
            </a:pPr>
            <a:r>
              <a:rPr lang="nl-BE"/>
              <a:t> houd de nagels van het kind kort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1"/>
          <p:cNvSpPr>
            <a:spLocks noGrp="1"/>
          </p:cNvSpPr>
          <p:nvPr>
            <p:ph type="title" idx="4294967295"/>
          </p:nvPr>
        </p:nvSpPr>
        <p:spPr/>
        <p:txBody>
          <a:bodyPr/>
          <a:lstStyle/>
          <a:p>
            <a:r>
              <a:rPr lang="nl-BE"/>
              <a:t>Vreemd voorwerp in de neus</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3000" b="1" u="sng"/>
              <a:t>Wat stel je vast?</a:t>
            </a:r>
          </a:p>
          <a:p>
            <a:pPr>
              <a:lnSpc>
                <a:spcPct val="80000"/>
              </a:lnSpc>
              <a:buFontTx/>
              <a:buNone/>
            </a:pPr>
            <a:endParaRPr lang="nl-BE" sz="3000"/>
          </a:p>
          <a:p>
            <a:pPr>
              <a:lnSpc>
                <a:spcPct val="80000"/>
              </a:lnSpc>
            </a:pPr>
            <a:r>
              <a:rPr lang="nl-BE" sz="3000"/>
              <a:t>Moeilijke of luidruchtige ademhaling door de neus</a:t>
            </a:r>
          </a:p>
          <a:p>
            <a:pPr>
              <a:lnSpc>
                <a:spcPct val="80000"/>
              </a:lnSpc>
            </a:pPr>
            <a:r>
              <a:rPr lang="nl-BE" sz="3000"/>
              <a:t>Zwelling van de neus</a:t>
            </a:r>
          </a:p>
          <a:p>
            <a:pPr>
              <a:lnSpc>
                <a:spcPct val="80000"/>
              </a:lnSpc>
            </a:pPr>
            <a:r>
              <a:rPr lang="nl-BE" sz="3000"/>
              <a:t>Eventueel tranen</a:t>
            </a:r>
          </a:p>
          <a:p>
            <a:pPr>
              <a:lnSpc>
                <a:spcPct val="80000"/>
              </a:lnSpc>
            </a:pPr>
            <a:r>
              <a:rPr lang="nl-BE" sz="3000"/>
              <a:t>Neuspeuteren</a:t>
            </a:r>
          </a:p>
          <a:p>
            <a:pPr>
              <a:lnSpc>
                <a:spcPct val="80000"/>
              </a:lnSpc>
            </a:pPr>
            <a:r>
              <a:rPr lang="nl-BE" sz="3000"/>
              <a:t>Slecht ruikend of bloederig neusslijm (dit wijst erop dat er al langere tijd en voorwerp in de neus zit)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el 1"/>
          <p:cNvSpPr>
            <a:spLocks noGrp="1"/>
          </p:cNvSpPr>
          <p:nvPr>
            <p:ph type="title" idx="4294967295"/>
          </p:nvPr>
        </p:nvSpPr>
        <p:spPr/>
        <p:txBody>
          <a:bodyPr/>
          <a:lstStyle/>
          <a:p>
            <a:r>
              <a:rPr lang="nl-BE"/>
              <a:t>Voorwerp in de neus</a:t>
            </a:r>
          </a:p>
        </p:txBody>
      </p:sp>
      <p:sp>
        <p:nvSpPr>
          <p:cNvPr id="3" name="Tijdelijke aanduiding voor inhoud 2"/>
          <p:cNvSpPr>
            <a:spLocks noGrp="1"/>
          </p:cNvSpPr>
          <p:nvPr>
            <p:ph idx="4294967295"/>
          </p:nvPr>
        </p:nvSpPr>
        <p:spPr/>
        <p:txBody>
          <a:bodyPr>
            <a:normAutofit/>
          </a:bodyPr>
          <a:lstStyle/>
          <a:p>
            <a:pPr>
              <a:buFontTx/>
              <a:buNone/>
            </a:pPr>
            <a:r>
              <a:rPr lang="nl-BE" sz="3000" b="1" u="sng"/>
              <a:t>Wat doe je?</a:t>
            </a:r>
          </a:p>
          <a:p>
            <a:pPr>
              <a:buFontTx/>
              <a:buNone/>
            </a:pPr>
            <a:endParaRPr lang="nl-BE" sz="3000"/>
          </a:p>
          <a:p>
            <a:r>
              <a:rPr lang="nl-BE" sz="3000"/>
              <a:t>Laat het slachtoffer door de mond ademen</a:t>
            </a:r>
          </a:p>
          <a:p>
            <a:r>
              <a:rPr lang="nl-BE" sz="3000"/>
              <a:t>Vraag om niet in de neus te peuteren</a:t>
            </a:r>
          </a:p>
          <a:p>
            <a:r>
              <a:rPr lang="nl-BE" sz="3000"/>
              <a:t>Laat zo mogelijk de neus snuiten, het slachtoffer houdt hierbij het niet-verstopte neusgat dicht</a:t>
            </a:r>
          </a:p>
          <a:p>
            <a:r>
              <a:rPr lang="nl-BE" sz="3000"/>
              <a:t>Raadpleeg een arts als het voorwerp niet loskomt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1"/>
          <p:cNvSpPr>
            <a:spLocks noGrp="1"/>
          </p:cNvSpPr>
          <p:nvPr>
            <p:ph type="title" idx="4294967295"/>
          </p:nvPr>
        </p:nvSpPr>
        <p:spPr/>
        <p:txBody>
          <a:bodyPr/>
          <a:lstStyle/>
          <a:p>
            <a:r>
              <a:rPr lang="nl-BE"/>
              <a:t>Vreemd voorwerp in oor</a:t>
            </a:r>
          </a:p>
        </p:txBody>
      </p:sp>
      <p:sp>
        <p:nvSpPr>
          <p:cNvPr id="75778"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4800"/>
              <a:t>Wat gaan we doen?</a:t>
            </a:r>
          </a:p>
        </p:txBody>
      </p:sp>
      <p:pic>
        <p:nvPicPr>
          <p:cNvPr id="75779" name="Picture 1" descr="C:\Users\Johan\Pictures\voorwerp in oor.jpg"/>
          <p:cNvPicPr>
            <a:picLocks noChangeAspect="1" noChangeArrowheads="1"/>
          </p:cNvPicPr>
          <p:nvPr/>
        </p:nvPicPr>
        <p:blipFill>
          <a:blip r:embed="rId2"/>
          <a:srcRect/>
          <a:stretch>
            <a:fillRect/>
          </a:stretch>
        </p:blipFill>
        <p:spPr bwMode="auto">
          <a:xfrm>
            <a:off x="4000500" y="1714500"/>
            <a:ext cx="1214438"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el 1"/>
          <p:cNvSpPr>
            <a:spLocks noGrp="1"/>
          </p:cNvSpPr>
          <p:nvPr>
            <p:ph type="title" idx="4294967295"/>
          </p:nvPr>
        </p:nvSpPr>
        <p:spPr/>
        <p:txBody>
          <a:bodyPr/>
          <a:lstStyle/>
          <a:p>
            <a:r>
              <a:rPr lang="nl-BE"/>
              <a:t>Vreemd voorwerp in oor</a:t>
            </a:r>
          </a:p>
        </p:txBody>
      </p:sp>
      <p:sp>
        <p:nvSpPr>
          <p:cNvPr id="76802" name="Tijdelijke aanduiding voor inhoud 2"/>
          <p:cNvSpPr>
            <a:spLocks noGrp="1"/>
          </p:cNvSpPr>
          <p:nvPr>
            <p:ph idx="4294967295"/>
          </p:nvPr>
        </p:nvSpPr>
        <p:spPr/>
        <p:txBody>
          <a:bodyPr/>
          <a:lstStyle/>
          <a:p>
            <a:pPr>
              <a:buFont typeface="Wingdings" pitchFamily="2" charset="2"/>
              <a:buChar char="ü"/>
            </a:pPr>
            <a:r>
              <a:rPr lang="nl-BE"/>
              <a:t> indien voorwerp duidelijk zichtbaar en bereikbaar → verwijder met pincet </a:t>
            </a:r>
          </a:p>
          <a:p>
            <a:pPr>
              <a:buFontTx/>
              <a:buNone/>
            </a:pPr>
            <a:r>
              <a:rPr lang="nl-BE"/>
              <a:t>!!!! Hoofd stil houden!!!!</a:t>
            </a:r>
          </a:p>
          <a:p>
            <a:pPr>
              <a:buFont typeface="Wingdings" pitchFamily="2" charset="2"/>
              <a:buChar char="ü"/>
            </a:pPr>
            <a:r>
              <a:rPr lang="nl-BE"/>
              <a:t>NOOIT gebruik van scherp voorwerp of wattenstaafje</a:t>
            </a:r>
          </a:p>
          <a:p>
            <a:pPr>
              <a:buFont typeface="Wingdings" pitchFamily="2" charset="2"/>
              <a:buChar char="ü"/>
            </a:pPr>
            <a:r>
              <a:rPr lang="nl-BE"/>
              <a:t>Indien geen succes → bezoek een arts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1"/>
          <p:cNvSpPr>
            <a:spLocks noGrp="1"/>
          </p:cNvSpPr>
          <p:nvPr>
            <p:ph type="title" idx="4294967295"/>
          </p:nvPr>
        </p:nvSpPr>
        <p:spPr/>
        <p:txBody>
          <a:bodyPr/>
          <a:lstStyle/>
          <a:p>
            <a:r>
              <a:rPr lang="nl-BE"/>
              <a:t>Vreemd voorwerp in de keel</a:t>
            </a:r>
          </a:p>
        </p:txBody>
      </p:sp>
      <p:sp>
        <p:nvSpPr>
          <p:cNvPr id="77826"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4800"/>
              <a:t>Wat gaan we doen?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el 1"/>
          <p:cNvSpPr>
            <a:spLocks noGrp="1"/>
          </p:cNvSpPr>
          <p:nvPr>
            <p:ph type="title" idx="4294967295"/>
          </p:nvPr>
        </p:nvSpPr>
        <p:spPr/>
        <p:txBody>
          <a:bodyPr/>
          <a:lstStyle/>
          <a:p>
            <a:r>
              <a:rPr lang="nl-BE"/>
              <a:t>Vreemd voorwerp in de keel</a:t>
            </a:r>
          </a:p>
        </p:txBody>
      </p:sp>
      <p:sp>
        <p:nvSpPr>
          <p:cNvPr id="6151" name="Tijdelijke aanduiding voor inhoud 2"/>
          <p:cNvSpPr>
            <a:spLocks noGrp="1"/>
          </p:cNvSpPr>
          <p:nvPr>
            <p:ph sz="half" idx="4294967295"/>
          </p:nvPr>
        </p:nvSpPr>
        <p:spPr>
          <a:xfrm>
            <a:off x="457200" y="1905000"/>
            <a:ext cx="4038600" cy="4114800"/>
          </a:xfrm>
        </p:spPr>
        <p:txBody>
          <a:bodyPr/>
          <a:lstStyle/>
          <a:p>
            <a:pPr>
              <a:buFont typeface="Wingdings" pitchFamily="2" charset="2"/>
              <a:buChar char="ü"/>
            </a:pPr>
            <a:r>
              <a:rPr lang="nl-BE" sz="2800"/>
              <a:t> moedig het slachtoffer aan om te hoesten</a:t>
            </a:r>
          </a:p>
          <a:p>
            <a:pPr>
              <a:buFont typeface="Wingdings" pitchFamily="2" charset="2"/>
              <a:buChar char="ü"/>
            </a:pPr>
            <a:r>
              <a:rPr lang="nl-BE" sz="2800"/>
              <a:t>5 keer tussen de schouderbladen slaan</a:t>
            </a:r>
          </a:p>
          <a:p>
            <a:pPr>
              <a:buFont typeface="Wingdings" pitchFamily="2" charset="2"/>
              <a:buChar char="ü"/>
            </a:pPr>
            <a:r>
              <a:rPr lang="nl-BE" sz="2800"/>
              <a:t> Heimlich maneuver </a:t>
            </a:r>
          </a:p>
          <a:p>
            <a:pPr>
              <a:buFont typeface="Wingdings" pitchFamily="2" charset="2"/>
              <a:buChar char="ü"/>
            </a:pPr>
            <a:r>
              <a:rPr lang="nl-BE" sz="2800"/>
              <a:t>Indien geen succes, alarmeer 112</a:t>
            </a:r>
          </a:p>
        </p:txBody>
      </p:sp>
      <p:pic>
        <p:nvPicPr>
          <p:cNvPr id="6152" name="Picture 2"/>
          <p:cNvPicPr>
            <a:picLocks noGrp="1" noChangeAspect="1" noChangeArrowheads="1"/>
          </p:cNvPicPr>
          <p:nvPr>
            <p:ph sz="half" idx="4294967295"/>
          </p:nvPr>
        </p:nvPicPr>
        <p:blipFill>
          <a:blip r:embed="rId3"/>
          <a:srcRect/>
          <a:stretch>
            <a:fillRect/>
          </a:stretch>
        </p:blipFill>
        <p:spPr>
          <a:xfrm>
            <a:off x="4786313" y="1071563"/>
            <a:ext cx="1771650" cy="1419225"/>
          </a:xfrm>
          <a:ln/>
        </p:spPr>
      </p:pic>
      <p:pic>
        <p:nvPicPr>
          <p:cNvPr id="6153" name="Picture 3"/>
          <p:cNvPicPr>
            <a:picLocks noChangeAspect="1" noChangeArrowheads="1"/>
          </p:cNvPicPr>
          <p:nvPr/>
        </p:nvPicPr>
        <p:blipFill>
          <a:blip r:embed="rId4"/>
          <a:srcRect/>
          <a:stretch>
            <a:fillRect/>
          </a:stretch>
        </p:blipFill>
        <p:spPr bwMode="auto">
          <a:xfrm>
            <a:off x="7786688" y="857250"/>
            <a:ext cx="971550" cy="1276350"/>
          </a:xfrm>
          <a:prstGeom prst="rect">
            <a:avLst/>
          </a:prstGeom>
          <a:noFill/>
          <a:ln w="9525">
            <a:noFill/>
            <a:miter lim="800000"/>
            <a:headEnd/>
            <a:tailEnd/>
          </a:ln>
        </p:spPr>
      </p:pic>
      <p:sp>
        <p:nvSpPr>
          <p:cNvPr id="6154" name="Rechthoek 6"/>
          <p:cNvSpPr>
            <a:spLocks noChangeArrowheads="1"/>
          </p:cNvSpPr>
          <p:nvPr/>
        </p:nvSpPr>
        <p:spPr bwMode="auto">
          <a:xfrm>
            <a:off x="4233863" y="3244850"/>
            <a:ext cx="184150" cy="368300"/>
          </a:xfrm>
          <a:prstGeom prst="rect">
            <a:avLst/>
          </a:prstGeom>
          <a:noFill/>
          <a:ln w="9525">
            <a:noFill/>
            <a:miter lim="800000"/>
            <a:headEnd/>
            <a:tailEnd/>
          </a:ln>
        </p:spPr>
        <p:txBody>
          <a:bodyPr wrap="none">
            <a:spAutoFit/>
          </a:bodyPr>
          <a:lstStyle/>
          <a:p>
            <a:endParaRPr lang="nl-NL">
              <a:latin typeface="Calibri" pitchFamily="34" charset="0"/>
            </a:endParaRPr>
          </a:p>
        </p:txBody>
      </p:sp>
      <p:sp>
        <p:nvSpPr>
          <p:cNvPr id="6155" name="Rechthoek 7"/>
          <p:cNvSpPr>
            <a:spLocks noChangeArrowheads="1"/>
          </p:cNvSpPr>
          <p:nvPr/>
        </p:nvSpPr>
        <p:spPr bwMode="auto">
          <a:xfrm>
            <a:off x="6143625" y="6488113"/>
            <a:ext cx="184150" cy="369887"/>
          </a:xfrm>
          <a:prstGeom prst="rect">
            <a:avLst/>
          </a:prstGeom>
          <a:noFill/>
          <a:ln w="9525">
            <a:noFill/>
            <a:miter lim="800000"/>
            <a:headEnd/>
            <a:tailEnd/>
          </a:ln>
        </p:spPr>
        <p:txBody>
          <a:bodyPr wrap="none">
            <a:spAutoFit/>
          </a:bodyPr>
          <a:lstStyle/>
          <a:p>
            <a:endParaRPr lang="nl-NL">
              <a:solidFill>
                <a:srgbClr val="000000"/>
              </a:solidFill>
              <a:latin typeface="Calibri" pitchFamily="34" charset="0"/>
            </a:endParaRPr>
          </a:p>
        </p:txBody>
      </p:sp>
      <p:sp>
        <p:nvSpPr>
          <p:cNvPr id="6156" name="Rechthoek 8"/>
          <p:cNvSpPr>
            <a:spLocks noChangeArrowheads="1"/>
          </p:cNvSpPr>
          <p:nvPr/>
        </p:nvSpPr>
        <p:spPr bwMode="auto">
          <a:xfrm>
            <a:off x="5673725" y="4665663"/>
            <a:ext cx="676275" cy="368300"/>
          </a:xfrm>
          <a:prstGeom prst="rect">
            <a:avLst/>
          </a:prstGeom>
          <a:noFill/>
          <a:ln w="9525">
            <a:noFill/>
            <a:miter lim="800000"/>
            <a:headEnd/>
            <a:tailEnd/>
          </a:ln>
        </p:spPr>
        <p:txBody>
          <a:bodyPr wrap="none">
            <a:spAutoFit/>
          </a:bodyPr>
          <a:lstStyle/>
          <a:p>
            <a:r>
              <a:rPr lang="nl-BE" b="1">
                <a:solidFill>
                  <a:srgbClr val="000000"/>
                </a:solidFill>
                <a:latin typeface="Calibri" pitchFamily="34" charset="0"/>
              </a:rPr>
              <a:t>1-1-2</a:t>
            </a:r>
            <a:endParaRPr lang="nl-BE">
              <a:latin typeface="Calibri" pitchFamily="34" charset="0"/>
            </a:endParaRPr>
          </a:p>
        </p:txBody>
      </p:sp>
      <p:graphicFrame>
        <p:nvGraphicFramePr>
          <p:cNvPr id="6146" name="Object 2"/>
          <p:cNvGraphicFramePr>
            <a:graphicFrameLocks noChangeAspect="1"/>
          </p:cNvGraphicFramePr>
          <p:nvPr/>
        </p:nvGraphicFramePr>
        <p:xfrm>
          <a:off x="5857875" y="5072063"/>
          <a:ext cx="3022600" cy="687387"/>
        </p:xfrm>
        <a:graphic>
          <a:graphicData uri="http://schemas.openxmlformats.org/presentationml/2006/ole">
            <p:oleObj spid="_x0000_s6146" name="Package" showAsIcon="1" r:id="rId5" imgW="3022560" imgH="686880" progId="Package">
              <p:embed/>
            </p:oleObj>
          </a:graphicData>
        </a:graphic>
      </p:graphicFrame>
      <p:pic>
        <p:nvPicPr>
          <p:cNvPr id="6157" name="Picture 4" descr="E:\MM\foto\1.1.1.4.5.jpg"/>
          <p:cNvPicPr>
            <a:picLocks noChangeAspect="1" noChangeArrowheads="1"/>
          </p:cNvPicPr>
          <p:nvPr/>
        </p:nvPicPr>
        <p:blipFill>
          <a:blip r:embed="rId6"/>
          <a:srcRect/>
          <a:stretch>
            <a:fillRect/>
          </a:stretch>
        </p:blipFill>
        <p:spPr bwMode="auto">
          <a:xfrm>
            <a:off x="1357313" y="5024438"/>
            <a:ext cx="1785937" cy="1833562"/>
          </a:xfrm>
          <a:prstGeom prst="rect">
            <a:avLst/>
          </a:prstGeom>
          <a:noFill/>
          <a:ln w="9525">
            <a:noFill/>
            <a:miter lim="800000"/>
            <a:headEnd/>
            <a:tailEnd/>
          </a:ln>
        </p:spPr>
      </p:pic>
      <p:graphicFrame>
        <p:nvGraphicFramePr>
          <p:cNvPr id="6149" name="Object 5"/>
          <p:cNvGraphicFramePr>
            <a:graphicFrameLocks noChangeAspect="1"/>
          </p:cNvGraphicFramePr>
          <p:nvPr/>
        </p:nvGraphicFramePr>
        <p:xfrm>
          <a:off x="6143625" y="5857875"/>
          <a:ext cx="2565400" cy="687388"/>
        </p:xfrm>
        <a:graphic>
          <a:graphicData uri="http://schemas.openxmlformats.org/presentationml/2006/ole">
            <p:oleObj spid="_x0000_s6149" name="Package" showAsIcon="1" r:id="rId7" imgW="2565360" imgH="686880" progId="Package">
              <p:embed/>
            </p:oleObj>
          </a:graphicData>
        </a:graphic>
      </p:graphicFrame>
      <p:pic>
        <p:nvPicPr>
          <p:cNvPr id="6158" name="Picture 6" descr="C:\Users\Johan\Pictures\heimlich.jpg"/>
          <p:cNvPicPr>
            <a:picLocks noChangeAspect="1" noChangeArrowheads="1"/>
          </p:cNvPicPr>
          <p:nvPr/>
        </p:nvPicPr>
        <p:blipFill>
          <a:blip r:embed="rId8"/>
          <a:srcRect/>
          <a:stretch>
            <a:fillRect/>
          </a:stretch>
        </p:blipFill>
        <p:spPr bwMode="auto">
          <a:xfrm>
            <a:off x="4857750" y="2286000"/>
            <a:ext cx="390525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idx="4294967295"/>
          </p:nvPr>
        </p:nvSpPr>
        <p:spPr/>
        <p:txBody>
          <a:bodyPr/>
          <a:lstStyle/>
          <a:p>
            <a:r>
              <a:rPr lang="nl-BE"/>
              <a:t>Vreemd voorwerp in oog</a:t>
            </a:r>
          </a:p>
        </p:txBody>
      </p:sp>
      <p:sp>
        <p:nvSpPr>
          <p:cNvPr id="80898" name="Tijdelijke aanduiding voor inhoud 2"/>
          <p:cNvSpPr>
            <a:spLocks noGrp="1"/>
          </p:cNvSpPr>
          <p:nvPr>
            <p:ph idx="4294967295"/>
          </p:nvPr>
        </p:nvSpPr>
        <p:spPr/>
        <p:txBody>
          <a:bodyPr/>
          <a:lstStyle/>
          <a:p>
            <a:pPr marL="514350" indent="-514350">
              <a:buFontTx/>
              <a:buNone/>
            </a:pPr>
            <a:endParaRPr lang="nl-BE"/>
          </a:p>
          <a:p>
            <a:pPr marL="514350" indent="-514350">
              <a:buFontTx/>
              <a:buNone/>
            </a:pPr>
            <a:endParaRPr lang="nl-BE"/>
          </a:p>
          <a:p>
            <a:pPr marL="514350" indent="-514350">
              <a:buFontTx/>
              <a:buNone/>
            </a:pPr>
            <a:endParaRPr lang="nl-BE"/>
          </a:p>
          <a:p>
            <a:pPr marL="514350" indent="-514350" algn="ctr">
              <a:buFontTx/>
              <a:buNone/>
            </a:pPr>
            <a:r>
              <a:rPr lang="nl-BE" sz="4800"/>
              <a:t>Wat gaan we doen?</a:t>
            </a:r>
          </a:p>
          <a:p>
            <a:pPr marL="514350" indent="-514350" algn="ctr">
              <a:buFontTx/>
              <a:buNone/>
            </a:pPr>
            <a:endParaRPr lang="nl-BE" sz="4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el 1"/>
          <p:cNvSpPr>
            <a:spLocks noGrp="1"/>
          </p:cNvSpPr>
          <p:nvPr>
            <p:ph type="title" idx="4294967295"/>
          </p:nvPr>
        </p:nvSpPr>
        <p:spPr/>
        <p:txBody>
          <a:bodyPr/>
          <a:lstStyle/>
          <a:p>
            <a:r>
              <a:rPr lang="nl-BE"/>
              <a:t>Vreemd voorwerp in oog</a:t>
            </a:r>
          </a:p>
        </p:txBody>
      </p:sp>
      <p:sp>
        <p:nvSpPr>
          <p:cNvPr id="3" name="Tijdelijke aanduiding voor inhoud 2"/>
          <p:cNvSpPr>
            <a:spLocks noGrp="1"/>
          </p:cNvSpPr>
          <p:nvPr>
            <p:ph idx="4294967295"/>
          </p:nvPr>
        </p:nvSpPr>
        <p:spPr/>
        <p:txBody>
          <a:bodyPr>
            <a:normAutofit/>
          </a:bodyPr>
          <a:lstStyle/>
          <a:p>
            <a:pPr marL="514350" indent="-514350">
              <a:lnSpc>
                <a:spcPct val="80000"/>
              </a:lnSpc>
              <a:buFont typeface="Calibri" pitchFamily="34" charset="0"/>
              <a:buAutoNum type="arabicPeriod"/>
            </a:pPr>
            <a:r>
              <a:rPr lang="nl-BE" sz="3000"/>
              <a:t>Trek oogleden van elkaar</a:t>
            </a:r>
          </a:p>
          <a:p>
            <a:pPr marL="914400" lvl="1" indent="-514350">
              <a:lnSpc>
                <a:spcPct val="80000"/>
              </a:lnSpc>
              <a:buFont typeface="Tahoma" charset="0"/>
              <a:buNone/>
            </a:pPr>
            <a:r>
              <a:rPr lang="nl-BE" sz="2600"/>
              <a:t>(met duim en wijsvinger)</a:t>
            </a:r>
          </a:p>
          <a:p>
            <a:pPr marL="514350" indent="-514350">
              <a:lnSpc>
                <a:spcPct val="80000"/>
              </a:lnSpc>
              <a:buFontTx/>
              <a:buNone/>
            </a:pPr>
            <a:r>
              <a:rPr lang="nl-BE" sz="3000"/>
              <a:t>2. Laat Slachtoffer naar boven en beneden kijken</a:t>
            </a:r>
          </a:p>
          <a:p>
            <a:pPr marL="514350" indent="-514350">
              <a:lnSpc>
                <a:spcPct val="80000"/>
              </a:lnSpc>
              <a:buFontTx/>
              <a:buNone/>
            </a:pPr>
            <a:r>
              <a:rPr lang="nl-BE" sz="3000"/>
              <a:t>3. Zie je het vuiltje</a:t>
            </a:r>
          </a:p>
          <a:p>
            <a:pPr marL="914400" lvl="1" indent="-514350">
              <a:lnSpc>
                <a:spcPct val="80000"/>
              </a:lnSpc>
              <a:buFontTx/>
              <a:buChar char="-"/>
            </a:pPr>
            <a:r>
              <a:rPr lang="nl-BE" sz="2600"/>
              <a:t>Veeg het weg met tip van de zakdoek</a:t>
            </a:r>
          </a:p>
          <a:p>
            <a:pPr marL="914400" lvl="1" indent="-514350">
              <a:lnSpc>
                <a:spcPct val="80000"/>
              </a:lnSpc>
              <a:buFontTx/>
              <a:buChar char="-"/>
            </a:pPr>
            <a:r>
              <a:rPr lang="nl-BE" sz="2600"/>
              <a:t>Of spoel met fysiologisch serum</a:t>
            </a:r>
          </a:p>
          <a:p>
            <a:pPr marL="514350" indent="-514350">
              <a:lnSpc>
                <a:spcPct val="80000"/>
              </a:lnSpc>
              <a:buFontTx/>
              <a:buNone/>
            </a:pPr>
            <a:r>
              <a:rPr lang="nl-BE" sz="3000"/>
              <a:t>4. Bij bijtend zuur of chemische stoffen</a:t>
            </a:r>
          </a:p>
          <a:p>
            <a:pPr marL="914400" lvl="1" indent="-514350">
              <a:lnSpc>
                <a:spcPct val="80000"/>
              </a:lnSpc>
              <a:buFontTx/>
              <a:buChar char="-"/>
            </a:pPr>
            <a:r>
              <a:rPr lang="nl-BE" sz="2600"/>
              <a:t>Overvloedig (10 minuten) spoelen met lauw water of fysiologisch serum</a:t>
            </a:r>
          </a:p>
          <a:p>
            <a:pPr marL="914400" lvl="1" indent="-514350">
              <a:lnSpc>
                <a:spcPct val="80000"/>
              </a:lnSpc>
              <a:buFontTx/>
              <a:buChar char="-"/>
            </a:pPr>
            <a:r>
              <a:rPr lang="nl-BE" sz="2600"/>
              <a:t>En raadpleeg de (oog)arts of spoedgevallen</a:t>
            </a:r>
          </a:p>
        </p:txBody>
      </p:sp>
      <p:graphicFrame>
        <p:nvGraphicFramePr>
          <p:cNvPr id="7170" name="Object 2"/>
          <p:cNvGraphicFramePr>
            <a:graphicFrameLocks noChangeAspect="1"/>
          </p:cNvGraphicFramePr>
          <p:nvPr/>
        </p:nvGraphicFramePr>
        <p:xfrm>
          <a:off x="5929313" y="6000750"/>
          <a:ext cx="2921000" cy="687388"/>
        </p:xfrm>
        <a:graphic>
          <a:graphicData uri="http://schemas.openxmlformats.org/presentationml/2006/ole">
            <p:oleObj spid="_x0000_s7170" name="Package" showAsIcon="1" r:id="rId3" imgW="2921040" imgH="686880" progId="Package">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el 1"/>
          <p:cNvSpPr>
            <a:spLocks noGrp="1"/>
          </p:cNvSpPr>
          <p:nvPr>
            <p:ph type="title" idx="4294967295"/>
          </p:nvPr>
        </p:nvSpPr>
        <p:spPr/>
        <p:txBody>
          <a:bodyPr/>
          <a:lstStyle/>
          <a:p>
            <a:r>
              <a:rPr lang="nl-BE"/>
              <a:t>Flauwte</a:t>
            </a:r>
          </a:p>
        </p:txBody>
      </p:sp>
      <p:sp>
        <p:nvSpPr>
          <p:cNvPr id="3" name="Tijdelijke aanduiding voor inhoud 2"/>
          <p:cNvSpPr>
            <a:spLocks noGrp="1"/>
          </p:cNvSpPr>
          <p:nvPr>
            <p:ph idx="4294967295"/>
          </p:nvPr>
        </p:nvSpPr>
        <p:spPr/>
        <p:txBody>
          <a:bodyPr>
            <a:normAutofit/>
          </a:bodyPr>
          <a:lstStyle/>
          <a:p>
            <a:pPr>
              <a:lnSpc>
                <a:spcPct val="90000"/>
              </a:lnSpc>
            </a:pPr>
            <a:r>
              <a:rPr lang="nl-BE"/>
              <a:t>Is een kort bewustzijnsverlies als gevolg van tijdelijk zuurstoftekort in de hersenen</a:t>
            </a:r>
          </a:p>
          <a:p>
            <a:pPr>
              <a:lnSpc>
                <a:spcPct val="90000"/>
              </a:lnSpc>
            </a:pPr>
            <a:r>
              <a:rPr lang="nl-BE"/>
              <a:t>Ontstaat door verminderde bloedtoevoer naar de hersenen</a:t>
            </a:r>
          </a:p>
          <a:p>
            <a:pPr>
              <a:lnSpc>
                <a:spcPct val="90000"/>
              </a:lnSpc>
            </a:pPr>
            <a:r>
              <a:rPr lang="nl-BE"/>
              <a:t>Reactie op : </a:t>
            </a:r>
          </a:p>
          <a:p>
            <a:pPr lvl="1">
              <a:lnSpc>
                <a:spcPct val="90000"/>
              </a:lnSpc>
              <a:buFontTx/>
              <a:buChar char="-"/>
            </a:pPr>
            <a:r>
              <a:rPr lang="nl-BE"/>
              <a:t>Pijn</a:t>
            </a:r>
          </a:p>
          <a:p>
            <a:pPr lvl="1">
              <a:lnSpc>
                <a:spcPct val="90000"/>
              </a:lnSpc>
              <a:buFontTx/>
              <a:buChar char="-"/>
            </a:pPr>
            <a:r>
              <a:rPr lang="nl-BE"/>
              <a:t>Uitputting of emotie (bijv. angst, bloed zien)</a:t>
            </a:r>
          </a:p>
          <a:p>
            <a:pPr lvl="1">
              <a:lnSpc>
                <a:spcPct val="90000"/>
              </a:lnSpc>
              <a:buFontTx/>
              <a:buChar char="-"/>
            </a:pPr>
            <a:r>
              <a:rPr lang="nl-BE"/>
              <a:t>Te lang rechtstaan of stilzitten (in warme omgeving)</a:t>
            </a:r>
          </a:p>
        </p:txBody>
      </p:sp>
      <p:graphicFrame>
        <p:nvGraphicFramePr>
          <p:cNvPr id="151554" name="Object 2"/>
          <p:cNvGraphicFramePr>
            <a:graphicFrameLocks noChangeAspect="1"/>
          </p:cNvGraphicFramePr>
          <p:nvPr/>
        </p:nvGraphicFramePr>
        <p:xfrm>
          <a:off x="6572250" y="6000750"/>
          <a:ext cx="2298700" cy="687388"/>
        </p:xfrm>
        <a:graphic>
          <a:graphicData uri="http://schemas.openxmlformats.org/presentationml/2006/ole">
            <p:oleObj spid="_x0000_s151554" name="Package" showAsIcon="1" r:id="rId3" imgW="2298600" imgH="686880" progId="Pack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idx="4294967295"/>
          </p:nvPr>
        </p:nvSpPr>
        <p:spPr/>
        <p:txBody>
          <a:bodyPr/>
          <a:lstStyle/>
          <a:p>
            <a:r>
              <a:rPr lang="nl-BE"/>
              <a:t>4 stappenplan</a:t>
            </a:r>
          </a:p>
        </p:txBody>
      </p:sp>
      <p:sp>
        <p:nvSpPr>
          <p:cNvPr id="3" name="Tijdelijke aanduiding voor inhoud 2"/>
          <p:cNvSpPr>
            <a:spLocks noGrp="1"/>
          </p:cNvSpPr>
          <p:nvPr>
            <p:ph idx="4294967295"/>
          </p:nvPr>
        </p:nvSpPr>
        <p:spPr/>
        <p:txBody>
          <a:bodyPr>
            <a:normAutofit/>
          </a:bodyPr>
          <a:lstStyle/>
          <a:p>
            <a:pPr marL="609600" indent="-609600">
              <a:lnSpc>
                <a:spcPct val="90000"/>
              </a:lnSpc>
              <a:buFontTx/>
              <a:buNone/>
            </a:pPr>
            <a:r>
              <a:rPr lang="nl-BE"/>
              <a:t>Geen enkele noodsituatie is gelijk, maar toch gaan we steeds de 4 zelfde stappen gebruiken.</a:t>
            </a:r>
          </a:p>
          <a:p>
            <a:pPr marL="609600" indent="-609600">
              <a:lnSpc>
                <a:spcPct val="90000"/>
              </a:lnSpc>
              <a:buFontTx/>
              <a:buAutoNum type="arabicPeriod"/>
            </a:pPr>
            <a:r>
              <a:rPr lang="nl-BE"/>
              <a:t>Veiligheid van jezelf, slachtoffer en omstaanders</a:t>
            </a:r>
          </a:p>
          <a:p>
            <a:pPr marL="609600" indent="-609600">
              <a:lnSpc>
                <a:spcPct val="90000"/>
              </a:lnSpc>
              <a:buFontTx/>
              <a:buAutoNum type="arabicPeriod"/>
            </a:pPr>
            <a:r>
              <a:rPr lang="nl-BE"/>
              <a:t>Beoordeling van de toestand van het slachtoffer (Bewustzijn en ademhaling)</a:t>
            </a:r>
          </a:p>
          <a:p>
            <a:pPr marL="609600" indent="-609600">
              <a:lnSpc>
                <a:spcPct val="90000"/>
              </a:lnSpc>
              <a:buFontTx/>
              <a:buAutoNum type="arabicPeriod"/>
            </a:pPr>
            <a:r>
              <a:rPr lang="nl-BE"/>
              <a:t>Alarmering van de hulpdiensten</a:t>
            </a:r>
          </a:p>
          <a:p>
            <a:pPr marL="609600" indent="-609600">
              <a:lnSpc>
                <a:spcPct val="90000"/>
              </a:lnSpc>
              <a:buFontTx/>
              <a:buAutoNum type="arabicPeriod"/>
            </a:pPr>
            <a:r>
              <a:rPr lang="nl-BE"/>
              <a:t>Verlenen van de eerste hulp of reanimatie.</a:t>
            </a:r>
            <a:endParaRPr lang="nl-NL"/>
          </a:p>
          <a:p>
            <a:pPr marL="609600" indent="-609600">
              <a:lnSpc>
                <a:spcPct val="90000"/>
              </a:lnSpc>
            </a:pPr>
            <a:endParaRPr lang="nl-B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el 1"/>
          <p:cNvSpPr>
            <a:spLocks noGrp="1"/>
          </p:cNvSpPr>
          <p:nvPr>
            <p:ph type="title" idx="4294967295"/>
          </p:nvPr>
        </p:nvSpPr>
        <p:spPr/>
        <p:txBody>
          <a:bodyPr/>
          <a:lstStyle/>
          <a:p>
            <a:r>
              <a:rPr lang="nl-BE"/>
              <a:t>Flauwte</a:t>
            </a:r>
          </a:p>
        </p:txBody>
      </p:sp>
      <p:sp>
        <p:nvSpPr>
          <p:cNvPr id="3" name="Tijdelijke aanduiding voor inhoud 2"/>
          <p:cNvSpPr>
            <a:spLocks noGrp="1"/>
          </p:cNvSpPr>
          <p:nvPr>
            <p:ph idx="4294967295"/>
          </p:nvPr>
        </p:nvSpPr>
        <p:spPr/>
        <p:txBody>
          <a:bodyPr>
            <a:normAutofit/>
          </a:bodyPr>
          <a:lstStyle/>
          <a:p>
            <a:pPr>
              <a:lnSpc>
                <a:spcPct val="80000"/>
              </a:lnSpc>
              <a:buFontTx/>
              <a:buNone/>
            </a:pPr>
            <a:r>
              <a:rPr lang="nl-BE" sz="1800" b="1" u="sng"/>
              <a:t>Vaststellingen</a:t>
            </a:r>
          </a:p>
          <a:p>
            <a:pPr>
              <a:lnSpc>
                <a:spcPct val="80000"/>
              </a:lnSpc>
              <a:buFontTx/>
              <a:buChar char="-"/>
            </a:pPr>
            <a:r>
              <a:rPr lang="nl-BE" sz="1800"/>
              <a:t>Zwakte en misselijkheid</a:t>
            </a:r>
          </a:p>
          <a:p>
            <a:pPr>
              <a:lnSpc>
                <a:spcPct val="80000"/>
              </a:lnSpc>
              <a:buFontTx/>
              <a:buChar char="-"/>
            </a:pPr>
            <a:r>
              <a:rPr lang="nl-BE" sz="1800"/>
              <a:t>Bleekheid</a:t>
            </a:r>
          </a:p>
          <a:p>
            <a:pPr>
              <a:lnSpc>
                <a:spcPct val="80000"/>
              </a:lnSpc>
              <a:buFontTx/>
              <a:buChar char="-"/>
            </a:pPr>
            <a:r>
              <a:rPr lang="nl-BE" sz="1800"/>
              <a:t>Zweten en koude huid</a:t>
            </a:r>
          </a:p>
          <a:p>
            <a:pPr>
              <a:lnSpc>
                <a:spcPct val="80000"/>
              </a:lnSpc>
              <a:buFontTx/>
              <a:buChar char="-"/>
            </a:pPr>
            <a:r>
              <a:rPr lang="nl-BE" sz="1800"/>
              <a:t>Slachtoffer ziet zwarte vlekken voor de ogen</a:t>
            </a:r>
          </a:p>
          <a:p>
            <a:pPr>
              <a:lnSpc>
                <a:spcPct val="80000"/>
              </a:lnSpc>
              <a:buFontTx/>
              <a:buChar char="-"/>
            </a:pPr>
            <a:r>
              <a:rPr lang="nl-BE" sz="1800"/>
              <a:t>Bewustzijnsverlies en vallen</a:t>
            </a:r>
          </a:p>
          <a:p>
            <a:pPr>
              <a:lnSpc>
                <a:spcPct val="80000"/>
              </a:lnSpc>
              <a:buFontTx/>
              <a:buChar char="-"/>
            </a:pPr>
            <a:endParaRPr lang="nl-BE" sz="1800"/>
          </a:p>
          <a:p>
            <a:pPr>
              <a:lnSpc>
                <a:spcPct val="80000"/>
              </a:lnSpc>
              <a:buFontTx/>
              <a:buNone/>
            </a:pPr>
            <a:r>
              <a:rPr lang="nl-BE" sz="1800" b="1" u="sng"/>
              <a:t>Wat doe je?</a:t>
            </a:r>
          </a:p>
          <a:p>
            <a:pPr>
              <a:lnSpc>
                <a:spcPct val="80000"/>
              </a:lnSpc>
              <a:buFontTx/>
              <a:buChar char="-"/>
            </a:pPr>
            <a:r>
              <a:rPr lang="nl-BE" sz="1800"/>
              <a:t>Als slachtoffer flauwte voelt aankomen, laat hem dan plat op de grond neerleggen. Zo wordt de bloedtoevoer naar de hersenen verbeterd.</a:t>
            </a:r>
          </a:p>
          <a:p>
            <a:pPr>
              <a:lnSpc>
                <a:spcPct val="80000"/>
              </a:lnSpc>
              <a:buFontTx/>
              <a:buChar char="-"/>
            </a:pPr>
            <a:r>
              <a:rPr lang="nl-BE" sz="1800"/>
              <a:t>Als jij de flauwte ziet aankomen, zorg er dan voor dat het slachtoffer niet valt.</a:t>
            </a:r>
          </a:p>
          <a:p>
            <a:pPr>
              <a:lnSpc>
                <a:spcPct val="80000"/>
              </a:lnSpc>
              <a:buFontTx/>
              <a:buChar char="-"/>
            </a:pPr>
            <a:r>
              <a:rPr lang="nl-BE" sz="1800"/>
              <a:t>Zorg voor voldoende frisse lucht (raam openen, omstaanders op afstand houden,….)</a:t>
            </a:r>
          </a:p>
          <a:p>
            <a:pPr>
              <a:lnSpc>
                <a:spcPct val="80000"/>
              </a:lnSpc>
              <a:buFontTx/>
              <a:buChar char="-"/>
            </a:pPr>
            <a:r>
              <a:rPr lang="nl-BE" sz="1800"/>
              <a:t>Kledij die de ademhaling hindert losmaken. (bijv. sjaal,….) </a:t>
            </a:r>
          </a:p>
          <a:p>
            <a:pPr>
              <a:lnSpc>
                <a:spcPct val="80000"/>
              </a:lnSpc>
              <a:buFontTx/>
              <a:buChar char="-"/>
            </a:pPr>
            <a:r>
              <a:rPr lang="nl-BE" sz="1800"/>
              <a:t>Leg koude kompressen of een vochtig washandje op het voorhoofd van het slachtoffer</a:t>
            </a:r>
          </a:p>
          <a:p>
            <a:pPr>
              <a:lnSpc>
                <a:spcPct val="80000"/>
              </a:lnSpc>
              <a:buFontTx/>
              <a:buChar char="-"/>
            </a:pPr>
            <a:endParaRPr lang="nl-BE" sz="1800"/>
          </a:p>
          <a:p>
            <a:pPr>
              <a:lnSpc>
                <a:spcPct val="80000"/>
              </a:lnSpc>
              <a:buFontTx/>
              <a:buChar char="-"/>
            </a:pPr>
            <a:endParaRPr lang="nl-BE" sz="1800"/>
          </a:p>
          <a:p>
            <a:pPr>
              <a:lnSpc>
                <a:spcPct val="80000"/>
              </a:lnSpc>
              <a:buFontTx/>
              <a:buChar char="-"/>
            </a:pPr>
            <a:endParaRPr lang="nl-BE" sz="1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el 1"/>
          <p:cNvSpPr>
            <a:spLocks noGrp="1"/>
          </p:cNvSpPr>
          <p:nvPr>
            <p:ph type="title" idx="4294967295"/>
          </p:nvPr>
        </p:nvSpPr>
        <p:spPr/>
        <p:txBody>
          <a:bodyPr/>
          <a:lstStyle/>
          <a:p>
            <a:r>
              <a:rPr lang="nl-BE"/>
              <a:t>Flauwte</a:t>
            </a:r>
          </a:p>
        </p:txBody>
      </p:sp>
      <p:sp>
        <p:nvSpPr>
          <p:cNvPr id="3" name="Tijdelijke aanduiding voor inhoud 2"/>
          <p:cNvSpPr>
            <a:spLocks noGrp="1"/>
          </p:cNvSpPr>
          <p:nvPr>
            <p:ph idx="4294967295"/>
          </p:nvPr>
        </p:nvSpPr>
        <p:spPr/>
        <p:txBody>
          <a:bodyPr>
            <a:normAutofit/>
          </a:bodyPr>
          <a:lstStyle/>
          <a:p>
            <a:pPr>
              <a:lnSpc>
                <a:spcPct val="90000"/>
              </a:lnSpc>
              <a:buFontTx/>
              <a:buChar char="-"/>
            </a:pPr>
            <a:r>
              <a:rPr lang="nl-BE"/>
              <a:t>Als het slachtoffer al flauwgevallen is, controleer dan het bewustzijn, open de luchtweg en controleer de ademhaling. Ademt het slachtoffer normaal leg hem dan in stabiele zijligging</a:t>
            </a:r>
          </a:p>
          <a:p>
            <a:pPr>
              <a:lnSpc>
                <a:spcPct val="90000"/>
              </a:lnSpc>
              <a:buFontTx/>
              <a:buChar char="-"/>
            </a:pPr>
            <a:r>
              <a:rPr lang="nl-BE"/>
              <a:t>Als het slachtoffer bijkomt laat hem dan na een tijdje geleidelijk rechtop zitten</a:t>
            </a:r>
          </a:p>
          <a:p>
            <a:pPr>
              <a:lnSpc>
                <a:spcPct val="90000"/>
              </a:lnSpc>
              <a:buFontTx/>
              <a:buChar char="-"/>
            </a:pPr>
            <a:r>
              <a:rPr lang="nl-BE"/>
              <a:t>Bel 112 indien het slachtoffer langer dan 2 minuten bewusteloos blijft.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el 1"/>
          <p:cNvSpPr>
            <a:spLocks noGrp="1"/>
          </p:cNvSpPr>
          <p:nvPr>
            <p:ph type="title" idx="4294967295"/>
          </p:nvPr>
        </p:nvSpPr>
        <p:spPr/>
        <p:txBody>
          <a:bodyPr/>
          <a:lstStyle/>
          <a:p>
            <a:r>
              <a:rPr lang="nl-BE"/>
              <a:t>gebeten</a:t>
            </a:r>
          </a:p>
        </p:txBody>
      </p:sp>
      <p:sp>
        <p:nvSpPr>
          <p:cNvPr id="154626" name="Tijdelijke aanduiding voor inhoud 2"/>
          <p:cNvSpPr>
            <a:spLocks noGrp="1"/>
          </p:cNvSpPr>
          <p:nvPr>
            <p:ph sz="half" idx="4294967295"/>
          </p:nvPr>
        </p:nvSpPr>
        <p:spPr>
          <a:xfrm>
            <a:off x="457200" y="1905000"/>
            <a:ext cx="4038600" cy="4114800"/>
          </a:xfrm>
        </p:spPr>
        <p:txBody>
          <a:bodyPr/>
          <a:lstStyle/>
          <a:p>
            <a:pPr>
              <a:buFontTx/>
              <a:buNone/>
            </a:pPr>
            <a:endParaRPr lang="nl-BE" sz="2800"/>
          </a:p>
          <a:p>
            <a:r>
              <a:rPr lang="nl-BE" sz="2800"/>
              <a:t>Door hond</a:t>
            </a:r>
          </a:p>
          <a:p>
            <a:r>
              <a:rPr lang="nl-BE" sz="2800"/>
              <a:t>Door kat</a:t>
            </a:r>
          </a:p>
          <a:p>
            <a:r>
              <a:rPr lang="nl-BE" sz="2800"/>
              <a:t>Door?</a:t>
            </a:r>
          </a:p>
        </p:txBody>
      </p:sp>
      <p:pic>
        <p:nvPicPr>
          <p:cNvPr id="154627" name="Picture 2"/>
          <p:cNvPicPr>
            <a:picLocks noGrp="1" noChangeAspect="1" noChangeArrowheads="1"/>
          </p:cNvPicPr>
          <p:nvPr>
            <p:ph sz="half" idx="4294967295"/>
          </p:nvPr>
        </p:nvPicPr>
        <p:blipFill>
          <a:blip r:embed="rId2"/>
          <a:srcRect/>
          <a:stretch>
            <a:fillRect/>
          </a:stretch>
        </p:blipFill>
        <p:spPr>
          <a:xfrm>
            <a:off x="5953125" y="3551238"/>
            <a:ext cx="1428750" cy="823912"/>
          </a:xfrm>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el 1"/>
          <p:cNvSpPr>
            <a:spLocks noGrp="1"/>
          </p:cNvSpPr>
          <p:nvPr>
            <p:ph type="title" idx="4294967295"/>
          </p:nvPr>
        </p:nvSpPr>
        <p:spPr/>
        <p:txBody>
          <a:bodyPr/>
          <a:lstStyle/>
          <a:p>
            <a:endParaRPr lang="nl-NL"/>
          </a:p>
        </p:txBody>
      </p:sp>
      <p:pic>
        <p:nvPicPr>
          <p:cNvPr id="155650" name="Picture 5"/>
          <p:cNvPicPr>
            <a:picLocks noGrp="1" noChangeAspect="1" noChangeArrowheads="1"/>
          </p:cNvPicPr>
          <p:nvPr>
            <p:ph sz="half" idx="4294967295"/>
          </p:nvPr>
        </p:nvPicPr>
        <p:blipFill>
          <a:blip r:embed="rId2"/>
          <a:srcRect/>
          <a:stretch>
            <a:fillRect/>
          </a:stretch>
        </p:blipFill>
        <p:spPr>
          <a:xfrm>
            <a:off x="561975" y="1905000"/>
            <a:ext cx="3829050" cy="4114800"/>
          </a:xfrm>
        </p:spPr>
      </p:pic>
      <p:pic>
        <p:nvPicPr>
          <p:cNvPr id="155651" name="Picture 9"/>
          <p:cNvPicPr>
            <a:picLocks noGrp="1" noChangeAspect="1" noChangeArrowheads="1"/>
          </p:cNvPicPr>
          <p:nvPr>
            <p:ph sz="half" idx="4294967295"/>
          </p:nvPr>
        </p:nvPicPr>
        <p:blipFill>
          <a:blip r:embed="rId3"/>
          <a:srcRect/>
          <a:stretch>
            <a:fillRect/>
          </a:stretch>
        </p:blipFill>
        <p:spPr>
          <a:xfrm>
            <a:off x="5643563" y="1357313"/>
            <a:ext cx="1857375" cy="2124075"/>
          </a:xfrm>
        </p:spPr>
      </p:pic>
      <p:pic>
        <p:nvPicPr>
          <p:cNvPr id="155652" name="Picture 10"/>
          <p:cNvPicPr>
            <a:picLocks noChangeAspect="1" noChangeArrowheads="1"/>
          </p:cNvPicPr>
          <p:nvPr/>
        </p:nvPicPr>
        <p:blipFill>
          <a:blip r:embed="rId4"/>
          <a:srcRect/>
          <a:stretch>
            <a:fillRect/>
          </a:stretch>
        </p:blipFill>
        <p:spPr bwMode="auto">
          <a:xfrm>
            <a:off x="5429250" y="3643313"/>
            <a:ext cx="2820988" cy="272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el 1"/>
          <p:cNvSpPr>
            <a:spLocks noGrp="1"/>
          </p:cNvSpPr>
          <p:nvPr>
            <p:ph type="title" idx="4294967295"/>
          </p:nvPr>
        </p:nvSpPr>
        <p:spPr/>
        <p:txBody>
          <a:bodyPr/>
          <a:lstStyle/>
          <a:p>
            <a:r>
              <a:rPr lang="nl-BE"/>
              <a:t>gebeten</a:t>
            </a:r>
          </a:p>
        </p:txBody>
      </p:sp>
      <p:sp>
        <p:nvSpPr>
          <p:cNvPr id="156674" name="Tijdelijke aanduiding voor inhoud 2"/>
          <p:cNvSpPr>
            <a:spLocks noGrp="1"/>
          </p:cNvSpPr>
          <p:nvPr>
            <p:ph sz="half" idx="4294967295"/>
          </p:nvPr>
        </p:nvSpPr>
        <p:spPr>
          <a:xfrm>
            <a:off x="457200" y="1905000"/>
            <a:ext cx="4038600" cy="4114800"/>
          </a:xfrm>
        </p:spPr>
        <p:txBody>
          <a:bodyPr/>
          <a:lstStyle/>
          <a:p>
            <a:r>
              <a:rPr lang="nl-BE" sz="2800"/>
              <a:t>In België elk jaar 20.000 beetwonden door honden</a:t>
            </a:r>
          </a:p>
          <a:p>
            <a:r>
              <a:rPr lang="nl-BE" sz="2800"/>
              <a:t>« </a:t>
            </a:r>
            <a:r>
              <a:rPr lang="nl-BE" sz="2800" i="1"/>
              <a:t>hij doet niks hoor ….»</a:t>
            </a:r>
          </a:p>
          <a:p>
            <a:r>
              <a:rPr lang="nl-BE" sz="2800" i="1"/>
              <a:t>Meestal </a:t>
            </a:r>
            <a:r>
              <a:rPr lang="nl-BE" sz="2800" b="1" i="1"/>
              <a:t>eigen hond</a:t>
            </a:r>
          </a:p>
          <a:p>
            <a:r>
              <a:rPr lang="nl-BE" sz="2800"/>
              <a:t>Meestal in gelaat happen</a:t>
            </a:r>
          </a:p>
        </p:txBody>
      </p:sp>
      <p:pic>
        <p:nvPicPr>
          <p:cNvPr id="156675" name="Picture 2"/>
          <p:cNvPicPr>
            <a:picLocks noGrp="1" noChangeAspect="1" noChangeArrowheads="1"/>
          </p:cNvPicPr>
          <p:nvPr>
            <p:ph sz="half" idx="4294967295"/>
          </p:nvPr>
        </p:nvPicPr>
        <p:blipFill>
          <a:blip r:embed="rId2"/>
          <a:srcRect/>
          <a:stretch>
            <a:fillRect/>
          </a:stretch>
        </p:blipFill>
        <p:spPr>
          <a:xfrm>
            <a:off x="5072063" y="1714500"/>
            <a:ext cx="3714750" cy="3240088"/>
          </a:xfrm>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el 1"/>
          <p:cNvSpPr>
            <a:spLocks noGrp="1"/>
          </p:cNvSpPr>
          <p:nvPr>
            <p:ph type="title" idx="4294967295"/>
          </p:nvPr>
        </p:nvSpPr>
        <p:spPr/>
        <p:txBody>
          <a:bodyPr/>
          <a:lstStyle/>
          <a:p>
            <a:r>
              <a:rPr lang="nl-BE"/>
              <a:t>gebeten</a:t>
            </a:r>
          </a:p>
        </p:txBody>
      </p:sp>
      <p:sp>
        <p:nvSpPr>
          <p:cNvPr id="157698" name="Tijdelijke aanduiding voor inhoud 2"/>
          <p:cNvSpPr>
            <a:spLocks noGrp="1"/>
          </p:cNvSpPr>
          <p:nvPr>
            <p:ph idx="4294967295"/>
          </p:nvPr>
        </p:nvSpPr>
        <p:spPr/>
        <p:txBody>
          <a:bodyPr/>
          <a:lstStyle/>
          <a:p>
            <a:pPr>
              <a:buFontTx/>
              <a:buNone/>
            </a:pPr>
            <a:endParaRPr lang="nl-BE"/>
          </a:p>
          <a:p>
            <a:pPr>
              <a:buFontTx/>
              <a:buNone/>
            </a:pPr>
            <a:endParaRPr lang="nl-BE"/>
          </a:p>
          <a:p>
            <a:pPr>
              <a:buFontTx/>
              <a:buNone/>
            </a:pPr>
            <a:endParaRPr lang="nl-BE"/>
          </a:p>
          <a:p>
            <a:pPr algn="ctr">
              <a:buFontTx/>
              <a:buNone/>
            </a:pPr>
            <a:r>
              <a:rPr lang="nl-BE" sz="4800"/>
              <a:t>Wat gaan we niet doen?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el 1"/>
          <p:cNvSpPr>
            <a:spLocks noGrp="1"/>
          </p:cNvSpPr>
          <p:nvPr>
            <p:ph type="title" idx="4294967295"/>
          </p:nvPr>
        </p:nvSpPr>
        <p:spPr/>
        <p:txBody>
          <a:bodyPr/>
          <a:lstStyle/>
          <a:p>
            <a:r>
              <a:rPr lang="nl-BE"/>
              <a:t>gebeten</a:t>
            </a:r>
          </a:p>
        </p:txBody>
      </p:sp>
      <p:sp>
        <p:nvSpPr>
          <p:cNvPr id="158722" name="Tijdelijke aanduiding voor inhoud 2"/>
          <p:cNvSpPr>
            <a:spLocks noGrp="1"/>
          </p:cNvSpPr>
          <p:nvPr>
            <p:ph sz="half" idx="4294967295"/>
          </p:nvPr>
        </p:nvSpPr>
        <p:spPr>
          <a:xfrm>
            <a:off x="457200" y="1905000"/>
            <a:ext cx="4038600" cy="4114800"/>
          </a:xfrm>
        </p:spPr>
        <p:txBody>
          <a:bodyPr/>
          <a:lstStyle/>
          <a:p>
            <a:pPr>
              <a:buFontTx/>
              <a:buNone/>
            </a:pPr>
            <a:r>
              <a:rPr lang="nl-BE" sz="2800"/>
              <a:t>Wat gaan we niet doen?</a:t>
            </a:r>
          </a:p>
          <a:p>
            <a:pPr>
              <a:buFontTx/>
              <a:buNone/>
            </a:pPr>
            <a:endParaRPr lang="nl-BE" sz="2800"/>
          </a:p>
          <a:p>
            <a:pPr>
              <a:buFont typeface="Wingdings" pitchFamily="2" charset="2"/>
              <a:buChar char="Ø"/>
            </a:pPr>
            <a:r>
              <a:rPr lang="nl-BE" sz="2800"/>
              <a:t> hond uit oog verliezen</a:t>
            </a:r>
          </a:p>
          <a:p>
            <a:pPr>
              <a:buFont typeface="Wingdings" pitchFamily="2" charset="2"/>
              <a:buChar char="Ø"/>
            </a:pPr>
            <a:r>
              <a:rPr lang="nl-BE" sz="2800"/>
              <a:t>Wonde desinfecteren</a:t>
            </a:r>
          </a:p>
          <a:p>
            <a:pPr>
              <a:buFont typeface="Wingdings" pitchFamily="2" charset="2"/>
              <a:buChar char="Ø"/>
            </a:pPr>
            <a:r>
              <a:rPr lang="nl-BE" sz="2800"/>
              <a:t>Terugbijten…..</a:t>
            </a:r>
          </a:p>
        </p:txBody>
      </p:sp>
      <p:pic>
        <p:nvPicPr>
          <p:cNvPr id="158723" name="Picture 2"/>
          <p:cNvPicPr>
            <a:picLocks noGrp="1" noChangeAspect="1" noChangeArrowheads="1"/>
          </p:cNvPicPr>
          <p:nvPr>
            <p:ph sz="half" idx="4294967295"/>
          </p:nvPr>
        </p:nvPicPr>
        <p:blipFill>
          <a:blip r:embed="rId2"/>
          <a:srcRect/>
          <a:stretch>
            <a:fillRect/>
          </a:stretch>
        </p:blipFill>
        <p:spPr>
          <a:xfrm>
            <a:off x="5643563" y="1785938"/>
            <a:ext cx="3057525" cy="2405062"/>
          </a:xfrm>
          <a:ln/>
        </p:spPr>
      </p:pic>
      <p:pic>
        <p:nvPicPr>
          <p:cNvPr id="158724" name="Picture 9" descr="800px-dog_bite">
            <a:hlinkClick r:id="rId3"/>
          </p:cNvPr>
          <p:cNvPicPr>
            <a:picLocks noChangeAspect="1" noChangeArrowheads="1"/>
          </p:cNvPicPr>
          <p:nvPr/>
        </p:nvPicPr>
        <p:blipFill>
          <a:blip r:embed="rId4"/>
          <a:srcRect/>
          <a:stretch>
            <a:fillRect/>
          </a:stretch>
        </p:blipFill>
        <p:spPr bwMode="auto">
          <a:xfrm>
            <a:off x="6143625" y="4357688"/>
            <a:ext cx="2447925"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el 1"/>
          <p:cNvSpPr>
            <a:spLocks noGrp="1"/>
          </p:cNvSpPr>
          <p:nvPr>
            <p:ph type="title" idx="4294967295"/>
          </p:nvPr>
        </p:nvSpPr>
        <p:spPr/>
        <p:txBody>
          <a:bodyPr/>
          <a:lstStyle/>
          <a:p>
            <a:r>
              <a:rPr lang="nl-BE"/>
              <a:t>gebeten</a:t>
            </a:r>
          </a:p>
        </p:txBody>
      </p:sp>
      <p:sp>
        <p:nvSpPr>
          <p:cNvPr id="159746"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wel doen?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el 1"/>
          <p:cNvSpPr>
            <a:spLocks noGrp="1"/>
          </p:cNvSpPr>
          <p:nvPr>
            <p:ph type="title" idx="4294967295"/>
          </p:nvPr>
        </p:nvSpPr>
        <p:spPr/>
        <p:txBody>
          <a:bodyPr/>
          <a:lstStyle/>
          <a:p>
            <a:r>
              <a:rPr lang="nl-BE"/>
              <a:t>gebeten</a:t>
            </a:r>
          </a:p>
        </p:txBody>
      </p:sp>
      <p:sp>
        <p:nvSpPr>
          <p:cNvPr id="160770" name="Tijdelijke aanduiding voor inhoud 2"/>
          <p:cNvSpPr>
            <a:spLocks noGrp="1"/>
          </p:cNvSpPr>
          <p:nvPr>
            <p:ph idx="4294967295"/>
          </p:nvPr>
        </p:nvSpPr>
        <p:spPr/>
        <p:txBody>
          <a:bodyPr/>
          <a:lstStyle/>
          <a:p>
            <a:pPr>
              <a:buFont typeface="Wingdings" pitchFamily="2" charset="2"/>
              <a:buChar char="ü"/>
            </a:pPr>
            <a:r>
              <a:rPr lang="nl-BE"/>
              <a:t> dier neutraliseren</a:t>
            </a:r>
          </a:p>
          <a:p>
            <a:pPr>
              <a:buFont typeface="Wingdings" pitchFamily="2" charset="2"/>
              <a:buChar char="ü"/>
            </a:pPr>
            <a:r>
              <a:rPr lang="nl-BE"/>
              <a:t>Wonde afdekken met steriel kompres of schone doek</a:t>
            </a:r>
          </a:p>
          <a:p>
            <a:pPr>
              <a:buFont typeface="Wingdings" pitchFamily="2" charset="2"/>
              <a:buChar char="ü"/>
            </a:pPr>
            <a:r>
              <a:rPr lang="nl-BE"/>
              <a:t>Naar huisarts of spoed</a:t>
            </a:r>
          </a:p>
          <a:p>
            <a:pPr lvl="1">
              <a:buFontTx/>
              <a:buChar char="-"/>
            </a:pPr>
            <a:r>
              <a:rPr lang="nl-BE"/>
              <a:t>Wonde doorheen de huid?</a:t>
            </a:r>
          </a:p>
          <a:p>
            <a:pPr lvl="1">
              <a:buFontTx/>
              <a:buChar char="-"/>
            </a:pPr>
            <a:r>
              <a:rPr lang="nl-BE"/>
              <a:t>Antibiotica noodzakelijk!</a:t>
            </a:r>
          </a:p>
          <a:p>
            <a:pPr lvl="1">
              <a:buFontTx/>
              <a:buChar char="-"/>
            </a:pPr>
            <a:r>
              <a:rPr lang="nl-BE"/>
              <a:t>Vaccinatie!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el 1"/>
          <p:cNvSpPr>
            <a:spLocks noGrp="1"/>
          </p:cNvSpPr>
          <p:nvPr>
            <p:ph type="title" idx="4294967295"/>
          </p:nvPr>
        </p:nvSpPr>
        <p:spPr/>
        <p:txBody>
          <a:bodyPr/>
          <a:lstStyle/>
          <a:p>
            <a:r>
              <a:rPr lang="nl-BE"/>
              <a:t>verbrand</a:t>
            </a:r>
          </a:p>
        </p:txBody>
      </p:sp>
      <p:sp>
        <p:nvSpPr>
          <p:cNvPr id="161794" name="Tijdelijke aanduiding voor inhoud 2"/>
          <p:cNvSpPr>
            <a:spLocks noGrp="1"/>
          </p:cNvSpPr>
          <p:nvPr>
            <p:ph idx="4294967295"/>
          </p:nvPr>
        </p:nvSpPr>
        <p:spPr/>
        <p:txBody>
          <a:bodyPr/>
          <a:lstStyle/>
          <a:p>
            <a:r>
              <a:rPr lang="nl-BE"/>
              <a:t>Aan vuur</a:t>
            </a:r>
          </a:p>
          <a:p>
            <a:pPr lvl="1">
              <a:buFontTx/>
              <a:buChar char="-"/>
            </a:pPr>
            <a:r>
              <a:rPr lang="nl-BE"/>
              <a:t>Open haard</a:t>
            </a:r>
          </a:p>
          <a:p>
            <a:pPr lvl="1">
              <a:buFontTx/>
              <a:buChar char="-"/>
            </a:pPr>
            <a:r>
              <a:rPr lang="nl-BE"/>
              <a:t>Kampvuur</a:t>
            </a:r>
          </a:p>
          <a:p>
            <a:pPr lvl="1">
              <a:buFontTx/>
              <a:buChar char="-"/>
            </a:pPr>
            <a:r>
              <a:rPr lang="nl-BE"/>
              <a:t>Aanstekers</a:t>
            </a:r>
          </a:p>
          <a:p>
            <a:r>
              <a:rPr lang="nl-BE"/>
              <a:t>Aan heet voorwerp</a:t>
            </a:r>
          </a:p>
          <a:p>
            <a:pPr lvl="1">
              <a:buFontTx/>
              <a:buChar char="-"/>
            </a:pPr>
            <a:r>
              <a:rPr lang="nl-BE"/>
              <a:t>kookplaat, kachel, barbecue, elektrisch element</a:t>
            </a:r>
          </a:p>
          <a:p>
            <a:r>
              <a:rPr lang="nl-BE"/>
              <a:t>Elektrocutie</a:t>
            </a:r>
          </a:p>
          <a:p>
            <a:r>
              <a:rPr lang="nl-BE"/>
              <a:t>zonnebrand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idx="4294967295"/>
          </p:nvPr>
        </p:nvSpPr>
        <p:spPr/>
        <p:txBody>
          <a:bodyPr/>
          <a:lstStyle/>
          <a:p>
            <a:r>
              <a:rPr lang="nl-BE"/>
              <a:t>Verbandkoffer</a:t>
            </a:r>
          </a:p>
        </p:txBody>
      </p:sp>
      <p:pic>
        <p:nvPicPr>
          <p:cNvPr id="23554" name="Picture 2" descr="C:\Users\Johan\Desktop\MM\foto\4.10.1.3.1.jpg"/>
          <p:cNvPicPr>
            <a:picLocks noGrp="1" noChangeAspect="1" noChangeArrowheads="1"/>
          </p:cNvPicPr>
          <p:nvPr>
            <p:ph idx="4294967295"/>
          </p:nvPr>
        </p:nvPicPr>
        <p:blipFill>
          <a:blip r:embed="rId2"/>
          <a:srcRect/>
          <a:stretch>
            <a:fillRect/>
          </a:stretch>
        </p:blipFill>
        <p:spPr>
          <a:xfrm>
            <a:off x="2571750" y="2008188"/>
            <a:ext cx="4095750" cy="3405187"/>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el 1"/>
          <p:cNvSpPr>
            <a:spLocks noGrp="1"/>
          </p:cNvSpPr>
          <p:nvPr>
            <p:ph type="title" idx="4294967295"/>
          </p:nvPr>
        </p:nvSpPr>
        <p:spPr/>
        <p:txBody>
          <a:bodyPr/>
          <a:lstStyle/>
          <a:p>
            <a:r>
              <a:rPr lang="nl-BE"/>
              <a:t>brandwonden</a:t>
            </a:r>
          </a:p>
        </p:txBody>
      </p:sp>
      <p:sp>
        <p:nvSpPr>
          <p:cNvPr id="162818"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Welke soorten brandwonden zijn 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el 1"/>
          <p:cNvSpPr>
            <a:spLocks noGrp="1"/>
          </p:cNvSpPr>
          <p:nvPr>
            <p:ph type="title" idx="4294967295"/>
          </p:nvPr>
        </p:nvSpPr>
        <p:spPr/>
        <p:txBody>
          <a:bodyPr/>
          <a:lstStyle/>
          <a:p>
            <a:endParaRPr lang="nl-NL"/>
          </a:p>
        </p:txBody>
      </p:sp>
      <p:sp>
        <p:nvSpPr>
          <p:cNvPr id="163842" name="Tijdelijke aanduiding voor inhoud 6"/>
          <p:cNvSpPr>
            <a:spLocks noGrp="1"/>
          </p:cNvSpPr>
          <p:nvPr>
            <p:ph idx="4294967295"/>
          </p:nvPr>
        </p:nvSpPr>
        <p:spPr/>
        <p:txBody>
          <a:bodyPr/>
          <a:lstStyle/>
          <a:p>
            <a:endParaRPr lang="nl-NL"/>
          </a:p>
        </p:txBody>
      </p:sp>
      <p:pic>
        <p:nvPicPr>
          <p:cNvPr id="163843" name="Picture 3" descr="E:\MM\foto\2.3.1.2.4.1.2.jpg"/>
          <p:cNvPicPr>
            <a:picLocks noChangeAspect="1" noChangeArrowheads="1"/>
          </p:cNvPicPr>
          <p:nvPr/>
        </p:nvPicPr>
        <p:blipFill>
          <a:blip r:embed="rId2"/>
          <a:srcRect/>
          <a:stretch>
            <a:fillRect/>
          </a:stretch>
        </p:blipFill>
        <p:spPr bwMode="auto">
          <a:xfrm>
            <a:off x="642938" y="2286000"/>
            <a:ext cx="3048000" cy="3048000"/>
          </a:xfrm>
          <a:prstGeom prst="rect">
            <a:avLst/>
          </a:prstGeom>
          <a:noFill/>
          <a:ln w="9525">
            <a:noFill/>
            <a:miter lim="800000"/>
            <a:headEnd/>
            <a:tailEnd/>
          </a:ln>
        </p:spPr>
      </p:pic>
      <p:pic>
        <p:nvPicPr>
          <p:cNvPr id="163844" name="Picture 4" descr="C:\Users\Johan\Pictures\1e graad brandw.jpg"/>
          <p:cNvPicPr>
            <a:picLocks noChangeAspect="1" noChangeArrowheads="1"/>
          </p:cNvPicPr>
          <p:nvPr/>
        </p:nvPicPr>
        <p:blipFill>
          <a:blip r:embed="rId3"/>
          <a:srcRect/>
          <a:stretch>
            <a:fillRect/>
          </a:stretch>
        </p:blipFill>
        <p:spPr bwMode="auto">
          <a:xfrm>
            <a:off x="5357813" y="2428875"/>
            <a:ext cx="29718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el 1"/>
          <p:cNvSpPr>
            <a:spLocks noGrp="1"/>
          </p:cNvSpPr>
          <p:nvPr>
            <p:ph type="title" idx="4294967295"/>
          </p:nvPr>
        </p:nvSpPr>
        <p:spPr/>
        <p:txBody>
          <a:bodyPr/>
          <a:lstStyle/>
          <a:p>
            <a:r>
              <a:rPr lang="nl-BE"/>
              <a:t>brandwonden</a:t>
            </a:r>
          </a:p>
        </p:txBody>
      </p:sp>
      <p:sp>
        <p:nvSpPr>
          <p:cNvPr id="164866" name="Tijdelijke aanduiding voor inhoud 2"/>
          <p:cNvSpPr>
            <a:spLocks noGrp="1"/>
          </p:cNvSpPr>
          <p:nvPr>
            <p:ph idx="4294967295"/>
          </p:nvPr>
        </p:nvSpPr>
        <p:spPr/>
        <p:txBody>
          <a:bodyPr/>
          <a:lstStyle/>
          <a:p>
            <a:r>
              <a:rPr lang="nl-BE"/>
              <a:t>1</a:t>
            </a:r>
            <a:r>
              <a:rPr lang="nl-BE" baseline="30000"/>
              <a:t>ste</a:t>
            </a:r>
            <a:r>
              <a:rPr lang="nl-BE"/>
              <a:t> graad:</a:t>
            </a:r>
          </a:p>
          <a:p>
            <a:pPr>
              <a:buFontTx/>
              <a:buChar char="-"/>
            </a:pPr>
            <a:r>
              <a:rPr lang="nl-BE"/>
              <a:t>Rood, licht gezwollen</a:t>
            </a:r>
          </a:p>
          <a:p>
            <a:pPr>
              <a:buFontTx/>
              <a:buChar char="-"/>
            </a:pPr>
            <a:r>
              <a:rPr lang="nl-BE"/>
              <a:t>Pijnlijk!</a:t>
            </a:r>
          </a:p>
        </p:txBody>
      </p:sp>
      <p:pic>
        <p:nvPicPr>
          <p:cNvPr id="164867" name="Picture 1" descr="C:\Users\Johan\Pictures\1egraad brandwonde.jpg"/>
          <p:cNvPicPr>
            <a:picLocks noChangeAspect="1" noChangeArrowheads="1"/>
          </p:cNvPicPr>
          <p:nvPr/>
        </p:nvPicPr>
        <p:blipFill>
          <a:blip r:embed="rId2"/>
          <a:srcRect/>
          <a:stretch>
            <a:fillRect/>
          </a:stretch>
        </p:blipFill>
        <p:spPr bwMode="auto">
          <a:xfrm>
            <a:off x="5286375" y="1500188"/>
            <a:ext cx="3409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el 1"/>
          <p:cNvSpPr>
            <a:spLocks noGrp="1"/>
          </p:cNvSpPr>
          <p:nvPr>
            <p:ph type="title" idx="4294967295"/>
          </p:nvPr>
        </p:nvSpPr>
        <p:spPr/>
        <p:txBody>
          <a:bodyPr/>
          <a:lstStyle/>
          <a:p>
            <a:endParaRPr lang="nl-NL"/>
          </a:p>
        </p:txBody>
      </p:sp>
      <p:pic>
        <p:nvPicPr>
          <p:cNvPr id="165890" name="Picture 2" descr="C:\Users\Johan\Desktop\MM\foto\1.3.8.1.2.jpg"/>
          <p:cNvPicPr>
            <a:picLocks noGrp="1" noChangeAspect="1" noChangeArrowheads="1"/>
          </p:cNvPicPr>
          <p:nvPr>
            <p:ph idx="4294967295"/>
          </p:nvPr>
        </p:nvPicPr>
        <p:blipFill>
          <a:blip r:embed="rId2"/>
          <a:srcRect/>
          <a:stretch>
            <a:fillRect/>
          </a:stretch>
        </p:blipFill>
        <p:spPr>
          <a:xfrm>
            <a:off x="642938" y="2008188"/>
            <a:ext cx="3048000" cy="2771775"/>
          </a:xfrm>
        </p:spPr>
      </p:pic>
      <p:pic>
        <p:nvPicPr>
          <p:cNvPr id="165891" name="Picture 1" descr="C:\Users\Johan\Pictures\tweede-graads-brandwond.jpg"/>
          <p:cNvPicPr>
            <a:picLocks noChangeAspect="1" noChangeArrowheads="1"/>
          </p:cNvPicPr>
          <p:nvPr/>
        </p:nvPicPr>
        <p:blipFill>
          <a:blip r:embed="rId3"/>
          <a:srcRect/>
          <a:stretch>
            <a:fillRect/>
          </a:stretch>
        </p:blipFill>
        <p:spPr bwMode="auto">
          <a:xfrm>
            <a:off x="5572125" y="2071688"/>
            <a:ext cx="23812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el 1"/>
          <p:cNvSpPr>
            <a:spLocks noGrp="1"/>
          </p:cNvSpPr>
          <p:nvPr>
            <p:ph type="title" idx="4294967295"/>
          </p:nvPr>
        </p:nvSpPr>
        <p:spPr/>
        <p:txBody>
          <a:bodyPr/>
          <a:lstStyle/>
          <a:p>
            <a:r>
              <a:rPr lang="nl-BE"/>
              <a:t>brandwonden</a:t>
            </a:r>
          </a:p>
        </p:txBody>
      </p:sp>
      <p:sp>
        <p:nvSpPr>
          <p:cNvPr id="166914" name="Tijdelijke aanduiding voor inhoud 2"/>
          <p:cNvSpPr>
            <a:spLocks noGrp="1"/>
          </p:cNvSpPr>
          <p:nvPr>
            <p:ph idx="4294967295"/>
          </p:nvPr>
        </p:nvSpPr>
        <p:spPr/>
        <p:txBody>
          <a:bodyPr/>
          <a:lstStyle/>
          <a:p>
            <a:r>
              <a:rPr lang="nl-BE"/>
              <a:t>2</a:t>
            </a:r>
            <a:r>
              <a:rPr lang="nl-BE" baseline="30000"/>
              <a:t>de</a:t>
            </a:r>
            <a:r>
              <a:rPr lang="nl-BE"/>
              <a:t> graad:</a:t>
            </a:r>
          </a:p>
          <a:p>
            <a:pPr lvl="1">
              <a:buFontTx/>
              <a:buChar char="-"/>
            </a:pPr>
            <a:r>
              <a:rPr lang="nl-BE"/>
              <a:t>Blaren, zeer pijnlijk!!</a:t>
            </a:r>
          </a:p>
          <a:p>
            <a:pPr lvl="1">
              <a:buFontTx/>
              <a:buChar char="-"/>
            </a:pPr>
            <a:r>
              <a:rPr lang="nl-BE"/>
              <a:t>Rondom vaak zone van 1</a:t>
            </a:r>
            <a:r>
              <a:rPr lang="nl-BE" baseline="30000"/>
              <a:t>ste</a:t>
            </a:r>
            <a:r>
              <a:rPr lang="nl-BE"/>
              <a:t> graad</a:t>
            </a:r>
          </a:p>
        </p:txBody>
      </p:sp>
      <p:pic>
        <p:nvPicPr>
          <p:cNvPr id="166915" name="Picture 1" descr="C:\Users\Johan\Pictures\2egraad brandwonde.jpg"/>
          <p:cNvPicPr>
            <a:picLocks noChangeAspect="1" noChangeArrowheads="1"/>
          </p:cNvPicPr>
          <p:nvPr/>
        </p:nvPicPr>
        <p:blipFill>
          <a:blip r:embed="rId2"/>
          <a:srcRect/>
          <a:stretch>
            <a:fillRect/>
          </a:stretch>
        </p:blipFill>
        <p:spPr bwMode="auto">
          <a:xfrm>
            <a:off x="6057900" y="1643063"/>
            <a:ext cx="30861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el 1"/>
          <p:cNvSpPr>
            <a:spLocks noGrp="1"/>
          </p:cNvSpPr>
          <p:nvPr>
            <p:ph type="title" idx="4294967295"/>
          </p:nvPr>
        </p:nvSpPr>
        <p:spPr/>
        <p:txBody>
          <a:bodyPr/>
          <a:lstStyle/>
          <a:p>
            <a:endParaRPr lang="nl-NL"/>
          </a:p>
        </p:txBody>
      </p:sp>
      <p:pic>
        <p:nvPicPr>
          <p:cNvPr id="167938" name="Picture 2" descr="C:\Users\Johan\Desktop\MM\foto\1.3.8.2.3.jpg"/>
          <p:cNvPicPr>
            <a:picLocks noGrp="1" noChangeAspect="1" noChangeArrowheads="1"/>
          </p:cNvPicPr>
          <p:nvPr>
            <p:ph idx="4294967295"/>
          </p:nvPr>
        </p:nvPicPr>
        <p:blipFill>
          <a:blip r:embed="rId2"/>
          <a:srcRect/>
          <a:stretch>
            <a:fillRect/>
          </a:stretch>
        </p:blipFill>
        <p:spPr>
          <a:xfrm>
            <a:off x="500063" y="428625"/>
            <a:ext cx="3048000" cy="3048000"/>
          </a:xfrm>
        </p:spPr>
      </p:pic>
      <p:pic>
        <p:nvPicPr>
          <p:cNvPr id="167939" name="Picture 3" descr="C:\Users\Johan\Desktop\MM\foto\1.3.8.1.3.jpg"/>
          <p:cNvPicPr>
            <a:picLocks noChangeAspect="1" noChangeArrowheads="1"/>
          </p:cNvPicPr>
          <p:nvPr/>
        </p:nvPicPr>
        <p:blipFill>
          <a:blip r:embed="rId3"/>
          <a:srcRect/>
          <a:stretch>
            <a:fillRect/>
          </a:stretch>
        </p:blipFill>
        <p:spPr bwMode="auto">
          <a:xfrm>
            <a:off x="4786313" y="285750"/>
            <a:ext cx="3048000" cy="3048000"/>
          </a:xfrm>
          <a:prstGeom prst="rect">
            <a:avLst/>
          </a:prstGeom>
          <a:noFill/>
          <a:ln w="9525">
            <a:noFill/>
            <a:miter lim="800000"/>
            <a:headEnd/>
            <a:tailEnd/>
          </a:ln>
        </p:spPr>
      </p:pic>
      <p:pic>
        <p:nvPicPr>
          <p:cNvPr id="167940" name="Picture 2" descr="E:\MM\foto\2.2.3.2.2.2.jpg"/>
          <p:cNvPicPr>
            <a:picLocks noChangeAspect="1" noChangeArrowheads="1"/>
          </p:cNvPicPr>
          <p:nvPr/>
        </p:nvPicPr>
        <p:blipFill>
          <a:blip r:embed="rId4"/>
          <a:srcRect/>
          <a:stretch>
            <a:fillRect/>
          </a:stretch>
        </p:blipFill>
        <p:spPr bwMode="auto">
          <a:xfrm>
            <a:off x="428625" y="3571875"/>
            <a:ext cx="3048000" cy="3048000"/>
          </a:xfrm>
          <a:prstGeom prst="rect">
            <a:avLst/>
          </a:prstGeom>
          <a:noFill/>
          <a:ln w="9525">
            <a:noFill/>
            <a:miter lim="800000"/>
            <a:headEnd/>
            <a:tailEnd/>
          </a:ln>
        </p:spPr>
      </p:pic>
      <p:pic>
        <p:nvPicPr>
          <p:cNvPr id="167941" name="Picture 4" descr="C:\Users\Johan\Pictures\derde_graad.jpg"/>
          <p:cNvPicPr>
            <a:picLocks noChangeAspect="1" noChangeArrowheads="1"/>
          </p:cNvPicPr>
          <p:nvPr/>
        </p:nvPicPr>
        <p:blipFill>
          <a:blip r:embed="rId5"/>
          <a:srcRect/>
          <a:stretch>
            <a:fillRect/>
          </a:stretch>
        </p:blipFill>
        <p:spPr bwMode="auto">
          <a:xfrm>
            <a:off x="4071938" y="3214688"/>
            <a:ext cx="44450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el 1"/>
          <p:cNvSpPr>
            <a:spLocks noGrp="1"/>
          </p:cNvSpPr>
          <p:nvPr>
            <p:ph type="title" idx="4294967295"/>
          </p:nvPr>
        </p:nvSpPr>
        <p:spPr/>
        <p:txBody>
          <a:bodyPr/>
          <a:lstStyle/>
          <a:p>
            <a:r>
              <a:rPr lang="nl-BE"/>
              <a:t>brandwonden</a:t>
            </a:r>
          </a:p>
        </p:txBody>
      </p:sp>
      <p:sp>
        <p:nvSpPr>
          <p:cNvPr id="168962" name="Tijdelijke aanduiding voor inhoud 2"/>
          <p:cNvSpPr>
            <a:spLocks noGrp="1"/>
          </p:cNvSpPr>
          <p:nvPr>
            <p:ph idx="4294967295"/>
          </p:nvPr>
        </p:nvSpPr>
        <p:spPr/>
        <p:txBody>
          <a:bodyPr/>
          <a:lstStyle/>
          <a:p>
            <a:r>
              <a:rPr lang="nl-BE"/>
              <a:t>3</a:t>
            </a:r>
            <a:r>
              <a:rPr lang="nl-BE" baseline="30000"/>
              <a:t>de</a:t>
            </a:r>
            <a:r>
              <a:rPr lang="nl-BE"/>
              <a:t> graad:</a:t>
            </a:r>
          </a:p>
          <a:p>
            <a:pPr lvl="1">
              <a:buFontTx/>
              <a:buChar char="-"/>
            </a:pPr>
            <a:r>
              <a:rPr lang="nl-BE"/>
              <a:t>zwart, perkamentachtig of wit</a:t>
            </a:r>
          </a:p>
          <a:p>
            <a:pPr lvl="1">
              <a:buFontTx/>
              <a:buChar char="-"/>
            </a:pPr>
            <a:r>
              <a:rPr lang="nl-BE"/>
              <a:t>Gevoelloos</a:t>
            </a:r>
          </a:p>
          <a:p>
            <a:pPr lvl="1">
              <a:buFontTx/>
              <a:buChar char="-"/>
            </a:pPr>
            <a:r>
              <a:rPr lang="nl-BE"/>
              <a:t>Zones van 1</a:t>
            </a:r>
            <a:r>
              <a:rPr lang="nl-BE" baseline="30000"/>
              <a:t>ste</a:t>
            </a:r>
            <a:r>
              <a:rPr lang="nl-BE"/>
              <a:t> en 2</a:t>
            </a:r>
            <a:r>
              <a:rPr lang="nl-BE" baseline="30000"/>
              <a:t>de</a:t>
            </a:r>
            <a:r>
              <a:rPr lang="nl-BE"/>
              <a:t> graad rondom</a:t>
            </a:r>
          </a:p>
        </p:txBody>
      </p:sp>
      <p:pic>
        <p:nvPicPr>
          <p:cNvPr id="168963" name="Picture 1" descr="C:\Users\Johan\Pictures\3egraad brandwonde.jpg"/>
          <p:cNvPicPr>
            <a:picLocks noChangeAspect="1" noChangeArrowheads="1"/>
          </p:cNvPicPr>
          <p:nvPr/>
        </p:nvPicPr>
        <p:blipFill>
          <a:blip r:embed="rId2"/>
          <a:srcRect/>
          <a:stretch>
            <a:fillRect/>
          </a:stretch>
        </p:blipFill>
        <p:spPr bwMode="auto">
          <a:xfrm>
            <a:off x="5143500" y="4071938"/>
            <a:ext cx="3381375"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el 1"/>
          <p:cNvSpPr>
            <a:spLocks noGrp="1"/>
          </p:cNvSpPr>
          <p:nvPr>
            <p:ph type="title" idx="4294967295"/>
          </p:nvPr>
        </p:nvSpPr>
        <p:spPr/>
        <p:txBody>
          <a:bodyPr/>
          <a:lstStyle/>
          <a:p>
            <a:endParaRPr lang="nl-NL"/>
          </a:p>
        </p:txBody>
      </p:sp>
      <p:pic>
        <p:nvPicPr>
          <p:cNvPr id="169986" name="Picture 2" descr="C:\Users\Johan\Desktop\MM\foto\1.3.8.2.3.2.jpg"/>
          <p:cNvPicPr>
            <a:picLocks noGrp="1" noChangeAspect="1" noChangeArrowheads="1"/>
          </p:cNvPicPr>
          <p:nvPr>
            <p:ph idx="4294967295"/>
          </p:nvPr>
        </p:nvPicPr>
        <p:blipFill>
          <a:blip r:embed="rId2"/>
          <a:srcRect/>
          <a:stretch>
            <a:fillRect/>
          </a:stretch>
        </p:blipFill>
        <p:spPr>
          <a:xfrm>
            <a:off x="2470150" y="1905000"/>
            <a:ext cx="4203700" cy="41148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el 1"/>
          <p:cNvSpPr>
            <a:spLocks noGrp="1"/>
          </p:cNvSpPr>
          <p:nvPr>
            <p:ph type="title" idx="4294967295"/>
          </p:nvPr>
        </p:nvSpPr>
        <p:spPr/>
        <p:txBody>
          <a:bodyPr/>
          <a:lstStyle/>
          <a:p>
            <a:endParaRPr lang="nl-NL"/>
          </a:p>
        </p:txBody>
      </p:sp>
      <p:pic>
        <p:nvPicPr>
          <p:cNvPr id="171010" name="Picture 2" descr="C:\Users\Johan\Desktop\MM\foto\1.3.8.2.3.1.jpg"/>
          <p:cNvPicPr>
            <a:picLocks noGrp="1" noChangeAspect="1" noChangeArrowheads="1"/>
          </p:cNvPicPr>
          <p:nvPr>
            <p:ph idx="4294967295"/>
          </p:nvPr>
        </p:nvPicPr>
        <p:blipFill>
          <a:blip r:embed="rId2"/>
          <a:srcRect/>
          <a:stretch>
            <a:fillRect/>
          </a:stretch>
        </p:blipFill>
        <p:spPr>
          <a:xfrm>
            <a:off x="2452688" y="1905000"/>
            <a:ext cx="4238625" cy="41148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el 1"/>
          <p:cNvSpPr>
            <a:spLocks noGrp="1"/>
          </p:cNvSpPr>
          <p:nvPr>
            <p:ph type="title" idx="4294967295"/>
          </p:nvPr>
        </p:nvSpPr>
        <p:spPr/>
        <p:txBody>
          <a:bodyPr/>
          <a:lstStyle/>
          <a:p>
            <a:r>
              <a:rPr lang="nl-BE"/>
              <a:t>Dag 1</a:t>
            </a:r>
          </a:p>
        </p:txBody>
      </p:sp>
      <p:pic>
        <p:nvPicPr>
          <p:cNvPr id="172034" name="Picture 2" descr="C:\Users\Johan\Pictures\tweedegraad1.jpg"/>
          <p:cNvPicPr>
            <a:picLocks noGrp="1" noChangeAspect="1" noChangeArrowheads="1"/>
          </p:cNvPicPr>
          <p:nvPr>
            <p:ph idx="4294967295"/>
          </p:nvPr>
        </p:nvPicPr>
        <p:blipFill>
          <a:blip r:embed="rId2"/>
          <a:srcRect/>
          <a:stretch>
            <a:fillRect/>
          </a:stretch>
        </p:blipFill>
        <p:spPr>
          <a:xfrm>
            <a:off x="1979613" y="1557338"/>
            <a:ext cx="5545137" cy="40957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idx="4294967295"/>
          </p:nvPr>
        </p:nvSpPr>
        <p:spPr/>
        <p:txBody>
          <a:bodyPr/>
          <a:lstStyle/>
          <a:p>
            <a:endParaRPr lang="nl-NL"/>
          </a:p>
        </p:txBody>
      </p:sp>
      <p:pic>
        <p:nvPicPr>
          <p:cNvPr id="24578" name="Picture 2" descr="E:\MM\foto\2.4.2.2.3.1.jpg"/>
          <p:cNvPicPr>
            <a:picLocks noGrp="1" noChangeAspect="1" noChangeArrowheads="1"/>
          </p:cNvPicPr>
          <p:nvPr>
            <p:ph idx="4294967295"/>
          </p:nvPr>
        </p:nvPicPr>
        <p:blipFill>
          <a:blip r:embed="rId2"/>
          <a:srcRect/>
          <a:stretch>
            <a:fillRect/>
          </a:stretch>
        </p:blipFill>
        <p:spPr>
          <a:xfrm>
            <a:off x="214313" y="142875"/>
            <a:ext cx="3048000" cy="3048000"/>
          </a:xfrm>
        </p:spPr>
      </p:pic>
      <p:pic>
        <p:nvPicPr>
          <p:cNvPr id="24579" name="Picture 3" descr="E:\MM\foto\2.4.2.2.1.1.jpg"/>
          <p:cNvPicPr>
            <a:picLocks noChangeAspect="1" noChangeArrowheads="1"/>
          </p:cNvPicPr>
          <p:nvPr/>
        </p:nvPicPr>
        <p:blipFill>
          <a:blip r:embed="rId3"/>
          <a:srcRect/>
          <a:stretch>
            <a:fillRect/>
          </a:stretch>
        </p:blipFill>
        <p:spPr bwMode="auto">
          <a:xfrm>
            <a:off x="5715000" y="214313"/>
            <a:ext cx="3048000" cy="3048000"/>
          </a:xfrm>
          <a:prstGeom prst="rect">
            <a:avLst/>
          </a:prstGeom>
          <a:noFill/>
          <a:ln w="9525">
            <a:noFill/>
            <a:miter lim="800000"/>
            <a:headEnd/>
            <a:tailEnd/>
          </a:ln>
        </p:spPr>
      </p:pic>
      <p:pic>
        <p:nvPicPr>
          <p:cNvPr id="24580" name="Picture 4" descr="E:\MM\foto\2.4.2.2.2.jpg"/>
          <p:cNvPicPr>
            <a:picLocks noChangeAspect="1" noChangeArrowheads="1"/>
          </p:cNvPicPr>
          <p:nvPr/>
        </p:nvPicPr>
        <p:blipFill>
          <a:blip r:embed="rId4"/>
          <a:srcRect/>
          <a:stretch>
            <a:fillRect/>
          </a:stretch>
        </p:blipFill>
        <p:spPr bwMode="auto">
          <a:xfrm>
            <a:off x="357188" y="3500438"/>
            <a:ext cx="3048000" cy="3048000"/>
          </a:xfrm>
          <a:prstGeom prst="rect">
            <a:avLst/>
          </a:prstGeom>
          <a:noFill/>
          <a:ln w="9525">
            <a:noFill/>
            <a:miter lim="800000"/>
            <a:headEnd/>
            <a:tailEnd/>
          </a:ln>
        </p:spPr>
      </p:pic>
      <p:pic>
        <p:nvPicPr>
          <p:cNvPr id="24581" name="Picture 5" descr="E:\MM\foto\2.4.2.2.5.2.1.jpg"/>
          <p:cNvPicPr>
            <a:picLocks noChangeAspect="1" noChangeArrowheads="1"/>
          </p:cNvPicPr>
          <p:nvPr/>
        </p:nvPicPr>
        <p:blipFill>
          <a:blip r:embed="rId5"/>
          <a:srcRect/>
          <a:stretch>
            <a:fillRect/>
          </a:stretch>
        </p:blipFill>
        <p:spPr bwMode="auto">
          <a:xfrm>
            <a:off x="5715000" y="3429000"/>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el 1"/>
          <p:cNvSpPr>
            <a:spLocks noGrp="1"/>
          </p:cNvSpPr>
          <p:nvPr>
            <p:ph type="title" idx="4294967295"/>
          </p:nvPr>
        </p:nvSpPr>
        <p:spPr/>
        <p:txBody>
          <a:bodyPr/>
          <a:lstStyle/>
          <a:p>
            <a:r>
              <a:rPr lang="nl-BE"/>
              <a:t>Dag 5</a:t>
            </a:r>
          </a:p>
        </p:txBody>
      </p:sp>
      <p:pic>
        <p:nvPicPr>
          <p:cNvPr id="173058" name="Picture 2" descr="C:\Users\Johan\Pictures\tweedegraad2 dag 5.jpg"/>
          <p:cNvPicPr>
            <a:picLocks noGrp="1" noChangeAspect="1" noChangeArrowheads="1"/>
          </p:cNvPicPr>
          <p:nvPr>
            <p:ph idx="4294967295"/>
          </p:nvPr>
        </p:nvPicPr>
        <p:blipFill>
          <a:blip r:embed="rId2"/>
          <a:srcRect/>
          <a:stretch>
            <a:fillRect/>
          </a:stretch>
        </p:blipFill>
        <p:spPr>
          <a:xfrm>
            <a:off x="1619250" y="1557338"/>
            <a:ext cx="5400675" cy="4248150"/>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el 1"/>
          <p:cNvSpPr>
            <a:spLocks noGrp="1"/>
          </p:cNvSpPr>
          <p:nvPr>
            <p:ph type="title" idx="4294967295"/>
          </p:nvPr>
        </p:nvSpPr>
        <p:spPr/>
        <p:txBody>
          <a:bodyPr/>
          <a:lstStyle/>
          <a:p>
            <a:r>
              <a:rPr lang="nl-BE"/>
              <a:t>Dag 20</a:t>
            </a:r>
          </a:p>
        </p:txBody>
      </p:sp>
      <p:pic>
        <p:nvPicPr>
          <p:cNvPr id="174082" name="Picture 2" descr="C:\Users\Johan\Pictures\tweedegraad3 dag 20.jpg"/>
          <p:cNvPicPr>
            <a:picLocks noGrp="1" noChangeAspect="1" noChangeArrowheads="1"/>
          </p:cNvPicPr>
          <p:nvPr>
            <p:ph idx="4294967295"/>
          </p:nvPr>
        </p:nvPicPr>
        <p:blipFill>
          <a:blip r:embed="rId2"/>
          <a:srcRect/>
          <a:stretch>
            <a:fillRect/>
          </a:stretch>
        </p:blipFill>
        <p:spPr>
          <a:xfrm>
            <a:off x="1763713" y="1844675"/>
            <a:ext cx="5832475" cy="4392613"/>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el 1"/>
          <p:cNvSpPr>
            <a:spLocks noGrp="1"/>
          </p:cNvSpPr>
          <p:nvPr>
            <p:ph type="title" idx="4294967295"/>
          </p:nvPr>
        </p:nvSpPr>
        <p:spPr/>
        <p:txBody>
          <a:bodyPr/>
          <a:lstStyle/>
          <a:p>
            <a:r>
              <a:rPr lang="nl-BE"/>
              <a:t>Dag 45</a:t>
            </a:r>
          </a:p>
        </p:txBody>
      </p:sp>
      <p:pic>
        <p:nvPicPr>
          <p:cNvPr id="175106" name="Picture 2" descr="C:\Users\Johan\Pictures\tweedegraad4 dag 45.jpg"/>
          <p:cNvPicPr>
            <a:picLocks noGrp="1" noChangeAspect="1" noChangeArrowheads="1"/>
          </p:cNvPicPr>
          <p:nvPr>
            <p:ph idx="4294967295"/>
          </p:nvPr>
        </p:nvPicPr>
        <p:blipFill>
          <a:blip r:embed="rId2"/>
          <a:srcRect/>
          <a:stretch>
            <a:fillRect/>
          </a:stretch>
        </p:blipFill>
        <p:spPr>
          <a:xfrm>
            <a:off x="1619250" y="1484313"/>
            <a:ext cx="5865813" cy="4465637"/>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el 1"/>
          <p:cNvSpPr>
            <a:spLocks noGrp="1"/>
          </p:cNvSpPr>
          <p:nvPr>
            <p:ph type="title" idx="4294967295"/>
          </p:nvPr>
        </p:nvSpPr>
        <p:spPr/>
        <p:txBody>
          <a:bodyPr/>
          <a:lstStyle/>
          <a:p>
            <a:r>
              <a:rPr lang="nl-BE"/>
              <a:t>Verbrand aan vuur</a:t>
            </a:r>
          </a:p>
        </p:txBody>
      </p:sp>
      <p:sp>
        <p:nvSpPr>
          <p:cNvPr id="176130"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el 1"/>
          <p:cNvSpPr>
            <a:spLocks noGrp="1"/>
          </p:cNvSpPr>
          <p:nvPr>
            <p:ph type="title" idx="4294967295"/>
          </p:nvPr>
        </p:nvSpPr>
        <p:spPr/>
        <p:txBody>
          <a:bodyPr/>
          <a:lstStyle/>
          <a:p>
            <a:r>
              <a:rPr lang="nl-BE"/>
              <a:t>Verbrand aan vuur</a:t>
            </a:r>
          </a:p>
        </p:txBody>
      </p:sp>
      <p:sp>
        <p:nvSpPr>
          <p:cNvPr id="177154" name="Tijdelijke aanduiding voor inhoud 2"/>
          <p:cNvSpPr>
            <a:spLocks noGrp="1"/>
          </p:cNvSpPr>
          <p:nvPr>
            <p:ph idx="4294967295"/>
          </p:nvPr>
        </p:nvSpPr>
        <p:spPr/>
        <p:txBody>
          <a:bodyPr/>
          <a:lstStyle/>
          <a:p>
            <a:pPr>
              <a:buFontTx/>
              <a:buNone/>
            </a:pPr>
            <a:r>
              <a:rPr lang="nl-BE"/>
              <a:t>Wat gaan we niet doen?</a:t>
            </a:r>
          </a:p>
          <a:p>
            <a:pPr>
              <a:buFontTx/>
              <a:buNone/>
            </a:pPr>
            <a:endParaRPr lang="nl-BE"/>
          </a:p>
          <a:p>
            <a:pPr>
              <a:buFont typeface="Wingdings" pitchFamily="2" charset="2"/>
              <a:buChar char="Ø"/>
            </a:pPr>
            <a:r>
              <a:rPr lang="nl-BE"/>
              <a:t> brandende kleding lostrekken</a:t>
            </a:r>
          </a:p>
          <a:p>
            <a:pPr>
              <a:buFont typeface="Wingdings" pitchFamily="2" charset="2"/>
              <a:buChar char="Ø"/>
            </a:pPr>
            <a:r>
              <a:rPr lang="nl-BE"/>
              <a:t>Koud water</a:t>
            </a:r>
          </a:p>
          <a:p>
            <a:pPr>
              <a:buFont typeface="Wingdings" pitchFamily="2" charset="2"/>
              <a:buChar char="Ø"/>
            </a:pPr>
            <a:r>
              <a:rPr lang="nl-BE"/>
              <a:t> olie, boter, melk aanbrengen</a:t>
            </a:r>
          </a:p>
          <a:p>
            <a:pPr>
              <a:buFont typeface="Wingdings" pitchFamily="2" charset="2"/>
              <a:buChar char="Ø"/>
            </a:pPr>
            <a:r>
              <a:rPr lang="nl-BE"/>
              <a:t> brandzalf aansmeren</a:t>
            </a:r>
          </a:p>
          <a:p>
            <a:pPr>
              <a:buFont typeface="Wingdings" pitchFamily="2" charset="2"/>
              <a:buChar char="Ø"/>
            </a:pPr>
            <a:r>
              <a:rPr lang="nl-BE"/>
              <a:t>In paniek zelf gaan rijden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el 1"/>
          <p:cNvSpPr>
            <a:spLocks noGrp="1"/>
          </p:cNvSpPr>
          <p:nvPr>
            <p:ph type="title" idx="4294967295"/>
          </p:nvPr>
        </p:nvSpPr>
        <p:spPr/>
        <p:txBody>
          <a:bodyPr/>
          <a:lstStyle/>
          <a:p>
            <a:r>
              <a:rPr lang="nl-BE"/>
              <a:t>Verbrand aan vuur</a:t>
            </a:r>
          </a:p>
        </p:txBody>
      </p:sp>
      <p:sp>
        <p:nvSpPr>
          <p:cNvPr id="178178"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wel doen?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el 1"/>
          <p:cNvSpPr>
            <a:spLocks noGrp="1"/>
          </p:cNvSpPr>
          <p:nvPr>
            <p:ph type="title" idx="4294967295"/>
          </p:nvPr>
        </p:nvSpPr>
        <p:spPr/>
        <p:txBody>
          <a:bodyPr/>
          <a:lstStyle/>
          <a:p>
            <a:r>
              <a:rPr lang="nl-BE"/>
              <a:t>Verbrand aan vuur</a:t>
            </a:r>
          </a:p>
        </p:txBody>
      </p:sp>
      <p:sp>
        <p:nvSpPr>
          <p:cNvPr id="179202" name="Tijdelijke aanduiding voor inhoud 2"/>
          <p:cNvSpPr>
            <a:spLocks noGrp="1"/>
          </p:cNvSpPr>
          <p:nvPr>
            <p:ph idx="4294967295"/>
          </p:nvPr>
        </p:nvSpPr>
        <p:spPr/>
        <p:txBody>
          <a:bodyPr/>
          <a:lstStyle/>
          <a:p>
            <a:pPr>
              <a:buFontTx/>
              <a:buNone/>
            </a:pPr>
            <a:r>
              <a:rPr lang="nl-BE"/>
              <a:t>Wat gaan we wel doen?</a:t>
            </a:r>
          </a:p>
          <a:p>
            <a:pPr>
              <a:buFont typeface="Wingdings" pitchFamily="2" charset="2"/>
              <a:buChar char="ü"/>
            </a:pPr>
            <a:r>
              <a:rPr lang="nl-BE"/>
              <a:t> brandende kant op de grond</a:t>
            </a:r>
          </a:p>
          <a:p>
            <a:pPr>
              <a:buFont typeface="Wingdings" pitchFamily="2" charset="2"/>
              <a:buChar char="ü"/>
            </a:pPr>
            <a:r>
              <a:rPr lang="nl-BE"/>
              <a:t>Deken of jas strak wikkelen</a:t>
            </a:r>
          </a:p>
          <a:p>
            <a:pPr lvl="1">
              <a:buFontTx/>
              <a:buChar char="-"/>
            </a:pPr>
            <a:r>
              <a:rPr lang="nl-BE"/>
              <a:t>Van boven naar onder</a:t>
            </a:r>
          </a:p>
          <a:p>
            <a:pPr lvl="1">
              <a:buFontTx/>
              <a:buChar char="-"/>
            </a:pPr>
            <a:r>
              <a:rPr lang="nl-BE"/>
              <a:t>Tot de vlammen gedoofd</a:t>
            </a:r>
          </a:p>
          <a:p>
            <a:pPr>
              <a:buFont typeface="Wingdings" pitchFamily="2" charset="2"/>
              <a:buChar char="ü"/>
            </a:pPr>
            <a:r>
              <a:rPr lang="nl-BE"/>
              <a:t>Lauw stromend water</a:t>
            </a:r>
          </a:p>
          <a:p>
            <a:pPr lvl="1">
              <a:buFontTx/>
              <a:buChar char="-"/>
            </a:pPr>
            <a:r>
              <a:rPr lang="nl-BE"/>
              <a:t>Minimaal 15 minuten</a:t>
            </a:r>
          </a:p>
          <a:p>
            <a:pPr algn="r">
              <a:buFontTx/>
              <a:buNone/>
            </a:pPr>
            <a:r>
              <a:rPr lang="nl-BE"/>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el 1"/>
          <p:cNvSpPr>
            <a:spLocks noGrp="1"/>
          </p:cNvSpPr>
          <p:nvPr>
            <p:ph type="title" idx="4294967295"/>
          </p:nvPr>
        </p:nvSpPr>
        <p:spPr/>
        <p:txBody>
          <a:bodyPr/>
          <a:lstStyle/>
          <a:p>
            <a:r>
              <a:rPr lang="nl-BE"/>
              <a:t>Verbrand aan vuur</a:t>
            </a:r>
          </a:p>
        </p:txBody>
      </p:sp>
      <p:sp>
        <p:nvSpPr>
          <p:cNvPr id="180226" name="Tijdelijke aanduiding voor inhoud 2"/>
          <p:cNvSpPr>
            <a:spLocks noGrp="1"/>
          </p:cNvSpPr>
          <p:nvPr>
            <p:ph idx="4294967295"/>
          </p:nvPr>
        </p:nvSpPr>
        <p:spPr/>
        <p:txBody>
          <a:bodyPr/>
          <a:lstStyle/>
          <a:p>
            <a:pPr>
              <a:buFont typeface="Wingdings" pitchFamily="2" charset="2"/>
              <a:buChar char="ü"/>
            </a:pPr>
            <a:r>
              <a:rPr lang="nl-BE"/>
              <a:t> lichaamsdeel hoog</a:t>
            </a:r>
          </a:p>
          <a:p>
            <a:pPr>
              <a:buFont typeface="Wingdings" pitchFamily="2" charset="2"/>
              <a:buChar char="ü"/>
            </a:pPr>
            <a:r>
              <a:rPr lang="nl-BE"/>
              <a:t>Bel huisarts of 112</a:t>
            </a:r>
          </a:p>
          <a:p>
            <a:pPr>
              <a:buFont typeface="Wingdings" pitchFamily="2" charset="2"/>
              <a:buChar char="ü"/>
            </a:pPr>
            <a:r>
              <a:rPr lang="nl-BE"/>
              <a:t>Geef iets tegen de pijn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el 1"/>
          <p:cNvSpPr>
            <a:spLocks noGrp="1"/>
          </p:cNvSpPr>
          <p:nvPr>
            <p:ph type="title" idx="4294967295"/>
          </p:nvPr>
        </p:nvSpPr>
        <p:spPr/>
        <p:txBody>
          <a:bodyPr/>
          <a:lstStyle/>
          <a:p>
            <a:r>
              <a:rPr lang="nl-BE"/>
              <a:t>brandwonden</a:t>
            </a:r>
          </a:p>
        </p:txBody>
      </p:sp>
      <p:sp>
        <p:nvSpPr>
          <p:cNvPr id="181250" name="Tijdelijke aanduiding voor inhoud 2"/>
          <p:cNvSpPr>
            <a:spLocks noGrp="1"/>
          </p:cNvSpPr>
          <p:nvPr>
            <p:ph idx="4294967295"/>
          </p:nvPr>
        </p:nvSpPr>
        <p:spPr/>
        <p:txBody>
          <a:bodyPr/>
          <a:lstStyle/>
          <a:p>
            <a:pPr>
              <a:buFont typeface="Wingdings" pitchFamily="2" charset="2"/>
              <a:buChar char="ü"/>
            </a:pPr>
            <a:r>
              <a:rPr lang="nl-BE"/>
              <a:t> verwijder enkel kledij die niet vastzit</a:t>
            </a:r>
          </a:p>
          <a:p>
            <a:pPr>
              <a:buFont typeface="Wingdings" pitchFamily="2" charset="2"/>
              <a:buChar char="ü"/>
            </a:pPr>
            <a:r>
              <a:rPr lang="nl-BE"/>
              <a:t> EERST WATER, de rest komt later</a:t>
            </a:r>
          </a:p>
          <a:p>
            <a:pPr lvl="1">
              <a:buFontTx/>
              <a:buChar char="-"/>
            </a:pPr>
            <a:r>
              <a:rPr lang="nl-BE"/>
              <a:t>Vermijdt dat brandwonde dieper inbrandt</a:t>
            </a:r>
          </a:p>
          <a:p>
            <a:pPr lvl="1">
              <a:buFontTx/>
              <a:buChar char="-"/>
            </a:pPr>
            <a:r>
              <a:rPr lang="nl-BE"/>
              <a:t>Minder zwelling, pijn</a:t>
            </a:r>
          </a:p>
          <a:p>
            <a:pPr>
              <a:buFont typeface="Wingdings" pitchFamily="2" charset="2"/>
              <a:buChar char="ü"/>
            </a:pPr>
            <a:r>
              <a:rPr lang="nl-BE"/>
              <a:t>Nadien afdekken, zo mogelijk steriel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el 1"/>
          <p:cNvSpPr>
            <a:spLocks noGrp="1"/>
          </p:cNvSpPr>
          <p:nvPr>
            <p:ph type="title" idx="4294967295"/>
          </p:nvPr>
        </p:nvSpPr>
        <p:spPr/>
        <p:txBody>
          <a:bodyPr/>
          <a:lstStyle/>
          <a:p>
            <a:r>
              <a:rPr lang="nl-BE"/>
              <a:t>Verbrand aan vloeistof</a:t>
            </a:r>
          </a:p>
        </p:txBody>
      </p:sp>
      <p:sp>
        <p:nvSpPr>
          <p:cNvPr id="182274"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a:p>
            <a:pPr>
              <a:buFontTx/>
              <a:buNone/>
            </a:pPr>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idx="4294967295"/>
          </p:nvPr>
        </p:nvSpPr>
        <p:spPr/>
        <p:txBody>
          <a:bodyPr/>
          <a:lstStyle/>
          <a:p>
            <a:endParaRPr lang="nl-NL"/>
          </a:p>
        </p:txBody>
      </p:sp>
      <p:pic>
        <p:nvPicPr>
          <p:cNvPr id="25602" name="Picture 2" descr="C:\Users\Johan\Desktop\MM\foto\1.4.2.2.4.jpg"/>
          <p:cNvPicPr>
            <a:picLocks noGrp="1" noChangeAspect="1" noChangeArrowheads="1"/>
          </p:cNvPicPr>
          <p:nvPr>
            <p:ph idx="4294967295"/>
          </p:nvPr>
        </p:nvPicPr>
        <p:blipFill>
          <a:blip r:embed="rId2"/>
          <a:srcRect/>
          <a:stretch>
            <a:fillRect/>
          </a:stretch>
        </p:blipFill>
        <p:spPr>
          <a:xfrm>
            <a:off x="214313" y="285750"/>
            <a:ext cx="3048000" cy="3048000"/>
          </a:xfrm>
        </p:spPr>
      </p:pic>
      <p:pic>
        <p:nvPicPr>
          <p:cNvPr id="25603" name="Picture 3" descr="C:\Users\Johan\Desktop\MM\foto\1.4.2.2.6.jpg"/>
          <p:cNvPicPr>
            <a:picLocks noChangeAspect="1" noChangeArrowheads="1"/>
          </p:cNvPicPr>
          <p:nvPr/>
        </p:nvPicPr>
        <p:blipFill>
          <a:blip r:embed="rId3"/>
          <a:srcRect/>
          <a:stretch>
            <a:fillRect/>
          </a:stretch>
        </p:blipFill>
        <p:spPr bwMode="auto">
          <a:xfrm>
            <a:off x="5786438" y="214313"/>
            <a:ext cx="3048000" cy="3048000"/>
          </a:xfrm>
          <a:prstGeom prst="rect">
            <a:avLst/>
          </a:prstGeom>
          <a:noFill/>
          <a:ln w="9525">
            <a:noFill/>
            <a:miter lim="800000"/>
            <a:headEnd/>
            <a:tailEnd/>
          </a:ln>
        </p:spPr>
      </p:pic>
      <p:pic>
        <p:nvPicPr>
          <p:cNvPr id="25604" name="Picture 2" descr="E:\MM\foto\2.2.6.1.3.4.3.jpg"/>
          <p:cNvPicPr>
            <a:picLocks noChangeAspect="1" noChangeArrowheads="1"/>
          </p:cNvPicPr>
          <p:nvPr/>
        </p:nvPicPr>
        <p:blipFill>
          <a:blip r:embed="rId4"/>
          <a:srcRect/>
          <a:stretch>
            <a:fillRect/>
          </a:stretch>
        </p:blipFill>
        <p:spPr bwMode="auto">
          <a:xfrm>
            <a:off x="285750" y="3643313"/>
            <a:ext cx="3048000" cy="3048000"/>
          </a:xfrm>
          <a:prstGeom prst="rect">
            <a:avLst/>
          </a:prstGeom>
          <a:noFill/>
          <a:ln w="9525">
            <a:noFill/>
            <a:miter lim="800000"/>
            <a:headEnd/>
            <a:tailEnd/>
          </a:ln>
        </p:spPr>
      </p:pic>
      <p:pic>
        <p:nvPicPr>
          <p:cNvPr id="25605" name="Picture 3" descr="E:\MM\foto\2.4.2.1.1.1.jpg"/>
          <p:cNvPicPr>
            <a:picLocks noChangeAspect="1" noChangeArrowheads="1"/>
          </p:cNvPicPr>
          <p:nvPr/>
        </p:nvPicPr>
        <p:blipFill>
          <a:blip r:embed="rId5"/>
          <a:srcRect/>
          <a:stretch>
            <a:fillRect/>
          </a:stretch>
        </p:blipFill>
        <p:spPr bwMode="auto">
          <a:xfrm>
            <a:off x="5786438" y="3571875"/>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el 1"/>
          <p:cNvSpPr>
            <a:spLocks noGrp="1"/>
          </p:cNvSpPr>
          <p:nvPr>
            <p:ph type="title" idx="4294967295"/>
          </p:nvPr>
        </p:nvSpPr>
        <p:spPr/>
        <p:txBody>
          <a:bodyPr/>
          <a:lstStyle/>
          <a:p>
            <a:r>
              <a:rPr lang="nl-BE"/>
              <a:t>Verbrand aan vloeistof</a:t>
            </a:r>
          </a:p>
        </p:txBody>
      </p:sp>
      <p:sp>
        <p:nvSpPr>
          <p:cNvPr id="183298" name="Tijdelijke aanduiding voor inhoud 2"/>
          <p:cNvSpPr>
            <a:spLocks noGrp="1"/>
          </p:cNvSpPr>
          <p:nvPr>
            <p:ph idx="4294967295"/>
          </p:nvPr>
        </p:nvSpPr>
        <p:spPr/>
        <p:txBody>
          <a:bodyPr/>
          <a:lstStyle/>
          <a:p>
            <a:pPr>
              <a:buFontTx/>
              <a:buNone/>
            </a:pPr>
            <a:r>
              <a:rPr lang="nl-BE"/>
              <a:t>Wat gaan we niet doen?</a:t>
            </a:r>
          </a:p>
          <a:p>
            <a:pPr>
              <a:buFontTx/>
              <a:buNone/>
            </a:pPr>
            <a:endParaRPr lang="nl-BE"/>
          </a:p>
          <a:p>
            <a:pPr>
              <a:buFont typeface="Wingdings" pitchFamily="2" charset="2"/>
              <a:buChar char="Ø"/>
            </a:pPr>
            <a:r>
              <a:rPr lang="nl-BE"/>
              <a:t> brandwonde aanraken</a:t>
            </a:r>
          </a:p>
          <a:p>
            <a:pPr>
              <a:buFont typeface="Wingdings" pitchFamily="2" charset="2"/>
              <a:buChar char="Ø"/>
            </a:pPr>
            <a:r>
              <a:rPr lang="nl-BE"/>
              <a:t> koud water</a:t>
            </a:r>
          </a:p>
          <a:p>
            <a:pPr>
              <a:buFont typeface="Wingdings" pitchFamily="2" charset="2"/>
              <a:buChar char="Ø"/>
            </a:pPr>
            <a:r>
              <a:rPr lang="nl-BE"/>
              <a:t>Brandzalf aansmeren</a:t>
            </a:r>
          </a:p>
          <a:p>
            <a:pPr>
              <a:buFont typeface="Wingdings" pitchFamily="2" charset="2"/>
              <a:buChar char="Ø"/>
            </a:pPr>
            <a:r>
              <a:rPr lang="nl-BE"/>
              <a:t>In paniek zelf gaan rijden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el 1"/>
          <p:cNvSpPr>
            <a:spLocks noGrp="1"/>
          </p:cNvSpPr>
          <p:nvPr>
            <p:ph type="title" idx="4294967295"/>
          </p:nvPr>
        </p:nvSpPr>
        <p:spPr/>
        <p:txBody>
          <a:bodyPr/>
          <a:lstStyle/>
          <a:p>
            <a:r>
              <a:rPr lang="nl-BE"/>
              <a:t>Verbrand aan vloeistof</a:t>
            </a:r>
          </a:p>
        </p:txBody>
      </p:sp>
      <p:sp>
        <p:nvSpPr>
          <p:cNvPr id="184322"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wel doen?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el 1"/>
          <p:cNvSpPr>
            <a:spLocks noGrp="1"/>
          </p:cNvSpPr>
          <p:nvPr>
            <p:ph type="title" idx="4294967295"/>
          </p:nvPr>
        </p:nvSpPr>
        <p:spPr/>
        <p:txBody>
          <a:bodyPr/>
          <a:lstStyle/>
          <a:p>
            <a:r>
              <a:rPr lang="nl-BE"/>
              <a:t>Verbrand aan vloeistof</a:t>
            </a:r>
          </a:p>
        </p:txBody>
      </p:sp>
      <p:sp>
        <p:nvSpPr>
          <p:cNvPr id="13316" name="Tijdelijke aanduiding voor inhoud 2"/>
          <p:cNvSpPr>
            <a:spLocks noGrp="1"/>
          </p:cNvSpPr>
          <p:nvPr>
            <p:ph idx="4294967295"/>
          </p:nvPr>
        </p:nvSpPr>
        <p:spPr/>
        <p:txBody>
          <a:bodyPr/>
          <a:lstStyle/>
          <a:p>
            <a:pPr>
              <a:buFont typeface="Wingdings" pitchFamily="2" charset="2"/>
              <a:buChar char="ü"/>
            </a:pPr>
            <a:r>
              <a:rPr lang="nl-BE"/>
              <a:t> lauw stromend water</a:t>
            </a:r>
          </a:p>
          <a:p>
            <a:pPr lvl="1">
              <a:buFontTx/>
              <a:buChar char="-"/>
            </a:pPr>
            <a:r>
              <a:rPr lang="nl-BE"/>
              <a:t>Minimaal 15 minuten</a:t>
            </a:r>
          </a:p>
          <a:p>
            <a:pPr>
              <a:buFont typeface="Wingdings" pitchFamily="2" charset="2"/>
              <a:buChar char="ü"/>
            </a:pPr>
            <a:r>
              <a:rPr lang="nl-BE"/>
              <a:t> lichaamsdeel hoog</a:t>
            </a:r>
          </a:p>
          <a:p>
            <a:pPr>
              <a:buFont typeface="Wingdings" pitchFamily="2" charset="2"/>
              <a:buChar char="ü"/>
            </a:pPr>
            <a:r>
              <a:rPr lang="nl-BE"/>
              <a:t>Bel huisarts of 112</a:t>
            </a:r>
          </a:p>
          <a:p>
            <a:pPr>
              <a:buFont typeface="Wingdings" pitchFamily="2" charset="2"/>
              <a:buChar char="ü"/>
            </a:pPr>
            <a:r>
              <a:rPr lang="nl-BE"/>
              <a:t>Geef iets tegen de pijn</a:t>
            </a:r>
          </a:p>
        </p:txBody>
      </p:sp>
      <p:graphicFrame>
        <p:nvGraphicFramePr>
          <p:cNvPr id="13314" name="Object 2"/>
          <p:cNvGraphicFramePr>
            <a:graphicFrameLocks noChangeAspect="1"/>
          </p:cNvGraphicFramePr>
          <p:nvPr/>
        </p:nvGraphicFramePr>
        <p:xfrm>
          <a:off x="5572125" y="5786438"/>
          <a:ext cx="2857500" cy="687387"/>
        </p:xfrm>
        <a:graphic>
          <a:graphicData uri="http://schemas.openxmlformats.org/presentationml/2006/ole">
            <p:oleObj spid="_x0000_s13314" name="Package" showAsIcon="1" r:id="rId3" imgW="2857680" imgH="686880" progId="Package">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normAutofit/>
          </a:bodyPr>
          <a:lstStyle/>
          <a:p>
            <a:r>
              <a:rPr lang="nl-BE" sz="4000"/>
              <a:t>Verbrand aan vloeistof</a:t>
            </a:r>
            <a:br>
              <a:rPr lang="nl-BE" sz="4000"/>
            </a:br>
            <a:r>
              <a:rPr lang="nl-BE" sz="4000"/>
              <a:t>wanneer arts?</a:t>
            </a:r>
          </a:p>
        </p:txBody>
      </p:sp>
      <p:sp>
        <p:nvSpPr>
          <p:cNvPr id="3" name="Tijdelijke aanduiding voor inhoud 2"/>
          <p:cNvSpPr>
            <a:spLocks noGrp="1"/>
          </p:cNvSpPr>
          <p:nvPr>
            <p:ph idx="4294967295"/>
          </p:nvPr>
        </p:nvSpPr>
        <p:spPr/>
        <p:txBody>
          <a:bodyPr>
            <a:normAutofit/>
          </a:bodyPr>
          <a:lstStyle/>
          <a:p>
            <a:pPr>
              <a:lnSpc>
                <a:spcPct val="90000"/>
              </a:lnSpc>
              <a:buFont typeface="Wingdings" pitchFamily="2" charset="2"/>
              <a:buChar char="v"/>
            </a:pPr>
            <a:r>
              <a:rPr lang="nl-BE"/>
              <a:t> 2</a:t>
            </a:r>
            <a:r>
              <a:rPr lang="nl-BE" baseline="30000"/>
              <a:t>de</a:t>
            </a:r>
            <a:r>
              <a:rPr lang="nl-BE"/>
              <a:t> of 3</a:t>
            </a:r>
            <a:r>
              <a:rPr lang="nl-BE" baseline="30000"/>
              <a:t>de</a:t>
            </a:r>
            <a:r>
              <a:rPr lang="nl-BE"/>
              <a:t> graadsbrandwonde</a:t>
            </a:r>
          </a:p>
          <a:p>
            <a:pPr>
              <a:lnSpc>
                <a:spcPct val="90000"/>
              </a:lnSpc>
              <a:buFont typeface="Wingdings" pitchFamily="2" charset="2"/>
              <a:buChar char="v"/>
            </a:pPr>
            <a:r>
              <a:rPr lang="nl-BE"/>
              <a:t>Grote oppervlaktes (omwikkel met propere handdoek)</a:t>
            </a:r>
          </a:p>
          <a:p>
            <a:pPr>
              <a:lnSpc>
                <a:spcPct val="90000"/>
              </a:lnSpc>
              <a:buFont typeface="Wingdings" pitchFamily="2" charset="2"/>
              <a:buChar char="v"/>
            </a:pPr>
            <a:r>
              <a:rPr lang="nl-BE"/>
              <a:t>Brandwonden van chemische stoffen of elektriciteit</a:t>
            </a:r>
          </a:p>
          <a:p>
            <a:pPr>
              <a:lnSpc>
                <a:spcPct val="90000"/>
              </a:lnSpc>
              <a:buFont typeface="Wingdings" pitchFamily="2" charset="2"/>
              <a:buChar char="v"/>
            </a:pPr>
            <a:r>
              <a:rPr lang="nl-BE"/>
              <a:t>Brandwonden in het gelaat, handen en/of genitaliën</a:t>
            </a:r>
          </a:p>
          <a:p>
            <a:pPr>
              <a:lnSpc>
                <a:spcPct val="90000"/>
              </a:lnSpc>
              <a:buFont typeface="Wingdings" pitchFamily="2" charset="2"/>
              <a:buChar char="v"/>
            </a:pPr>
            <a:r>
              <a:rPr lang="nl-BE"/>
              <a:t>De brandwonde lijkt geïnfecteerd (etter, zwelling, toegenomen roodheid,…)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el 1"/>
          <p:cNvSpPr>
            <a:spLocks noGrp="1"/>
          </p:cNvSpPr>
          <p:nvPr>
            <p:ph type="title" idx="4294967295"/>
          </p:nvPr>
        </p:nvSpPr>
        <p:spPr/>
        <p:txBody>
          <a:bodyPr/>
          <a:lstStyle/>
          <a:p>
            <a:r>
              <a:rPr lang="nl-BE"/>
              <a:t>Verdere behandeling</a:t>
            </a:r>
          </a:p>
        </p:txBody>
      </p:sp>
      <p:sp>
        <p:nvSpPr>
          <p:cNvPr id="188418" name="Tijdelijke aanduiding voor inhoud 2"/>
          <p:cNvSpPr>
            <a:spLocks noGrp="1"/>
          </p:cNvSpPr>
          <p:nvPr>
            <p:ph idx="4294967295"/>
          </p:nvPr>
        </p:nvSpPr>
        <p:spPr/>
        <p:txBody>
          <a:bodyPr/>
          <a:lstStyle/>
          <a:p>
            <a:r>
              <a:rPr lang="nl-BE"/>
              <a:t>Flammazine (rijkelijk) en afdekken</a:t>
            </a:r>
          </a:p>
        </p:txBody>
      </p:sp>
      <p:pic>
        <p:nvPicPr>
          <p:cNvPr id="188419" name="Picture 1" descr="C:\Users\Johan\Pictures\flammazine.jpg"/>
          <p:cNvPicPr>
            <a:picLocks noChangeAspect="1" noChangeArrowheads="1"/>
          </p:cNvPicPr>
          <p:nvPr/>
        </p:nvPicPr>
        <p:blipFill>
          <a:blip r:embed="rId2"/>
          <a:srcRect/>
          <a:stretch>
            <a:fillRect/>
          </a:stretch>
        </p:blipFill>
        <p:spPr bwMode="auto">
          <a:xfrm>
            <a:off x="2325688" y="2714625"/>
            <a:ext cx="2752725"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el 1"/>
          <p:cNvSpPr>
            <a:spLocks noGrp="1"/>
          </p:cNvSpPr>
          <p:nvPr>
            <p:ph type="title" idx="4294967295"/>
          </p:nvPr>
        </p:nvSpPr>
        <p:spPr/>
        <p:txBody>
          <a:bodyPr/>
          <a:lstStyle/>
          <a:p>
            <a:r>
              <a:rPr lang="nl-BE"/>
              <a:t>preventie</a:t>
            </a:r>
          </a:p>
        </p:txBody>
      </p:sp>
      <p:sp>
        <p:nvSpPr>
          <p:cNvPr id="189442" name="Tijdelijke aanduiding voor inhoud 2"/>
          <p:cNvSpPr>
            <a:spLocks noGrp="1"/>
          </p:cNvSpPr>
          <p:nvPr>
            <p:ph idx="4294967295"/>
          </p:nvPr>
        </p:nvSpPr>
        <p:spPr/>
        <p:txBody>
          <a:bodyPr/>
          <a:lstStyle/>
          <a:p>
            <a:r>
              <a:rPr lang="nl-BE"/>
              <a:t>Thermostaat kranen!</a:t>
            </a:r>
          </a:p>
          <a:p>
            <a:r>
              <a:rPr lang="nl-BE"/>
              <a:t>Laat het kind nooit onbewaakt in keuken of badkamer</a:t>
            </a:r>
          </a:p>
          <a:p>
            <a:r>
              <a:rPr lang="nl-BE"/>
              <a:t>Draag nooit hete spijzen en kinderen tegelijk</a:t>
            </a:r>
          </a:p>
          <a:p>
            <a:r>
              <a:rPr lang="nl-BE"/>
              <a:t>Plaats hete potten en pannen nooit op de rand van het aanrecht</a:t>
            </a:r>
          </a:p>
          <a:p>
            <a:r>
              <a:rPr lang="nl-BE"/>
              <a:t>Gebruik stopcontact beschermers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el 1"/>
          <p:cNvSpPr>
            <a:spLocks noGrp="1"/>
          </p:cNvSpPr>
          <p:nvPr>
            <p:ph type="title" idx="4294967295"/>
          </p:nvPr>
        </p:nvSpPr>
        <p:spPr/>
        <p:txBody>
          <a:bodyPr/>
          <a:lstStyle/>
          <a:p>
            <a:r>
              <a:rPr lang="nl-BE"/>
              <a:t>elektrocutie</a:t>
            </a:r>
          </a:p>
        </p:txBody>
      </p:sp>
      <p:sp>
        <p:nvSpPr>
          <p:cNvPr id="190466" name="Tijdelijke aanduiding voor inhoud 2"/>
          <p:cNvSpPr>
            <a:spLocks noGrp="1"/>
          </p:cNvSpPr>
          <p:nvPr>
            <p:ph idx="4294967295"/>
          </p:nvPr>
        </p:nvSpPr>
        <p:spPr/>
        <p:txBody>
          <a:bodyPr/>
          <a:lstStyle/>
          <a:p>
            <a:r>
              <a:rPr lang="nl-BE"/>
              <a:t>Aan stopcontact</a:t>
            </a:r>
          </a:p>
          <a:p>
            <a:r>
              <a:rPr lang="nl-BE"/>
              <a:t>Aan stroomdraad</a:t>
            </a:r>
          </a:p>
          <a:p>
            <a:r>
              <a:rPr lang="nl-BE"/>
              <a:t>Aan apparaat</a:t>
            </a:r>
          </a:p>
          <a:p>
            <a:r>
              <a:rPr lang="nl-BE"/>
              <a:t>blikseminslag</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el 1"/>
          <p:cNvSpPr>
            <a:spLocks noGrp="1"/>
          </p:cNvSpPr>
          <p:nvPr>
            <p:ph type="title" idx="4294967295"/>
          </p:nvPr>
        </p:nvSpPr>
        <p:spPr/>
        <p:txBody>
          <a:bodyPr/>
          <a:lstStyle/>
          <a:p>
            <a:endParaRPr lang="nl-NL"/>
          </a:p>
        </p:txBody>
      </p:sp>
      <p:pic>
        <p:nvPicPr>
          <p:cNvPr id="191490" name="Picture 7"/>
          <p:cNvPicPr>
            <a:picLocks noGrp="1" noChangeAspect="1" noChangeArrowheads="1"/>
          </p:cNvPicPr>
          <p:nvPr>
            <p:ph idx="4294967295"/>
          </p:nvPr>
        </p:nvPicPr>
        <p:blipFill>
          <a:blip r:embed="rId2"/>
          <a:srcRect/>
          <a:stretch>
            <a:fillRect/>
          </a:stretch>
        </p:blipFill>
        <p:spPr>
          <a:xfrm>
            <a:off x="0" y="0"/>
            <a:ext cx="3095625" cy="2343150"/>
          </a:xfrm>
        </p:spPr>
      </p:pic>
      <p:pic>
        <p:nvPicPr>
          <p:cNvPr id="191491" name="Picture 4"/>
          <p:cNvPicPr>
            <a:picLocks noChangeAspect="1" noChangeArrowheads="1"/>
          </p:cNvPicPr>
          <p:nvPr/>
        </p:nvPicPr>
        <p:blipFill>
          <a:blip r:embed="rId3"/>
          <a:srcRect/>
          <a:stretch>
            <a:fillRect/>
          </a:stretch>
        </p:blipFill>
        <p:spPr bwMode="auto">
          <a:xfrm>
            <a:off x="142875" y="3186113"/>
            <a:ext cx="2801938" cy="3671887"/>
          </a:xfrm>
          <a:prstGeom prst="rect">
            <a:avLst/>
          </a:prstGeom>
          <a:noFill/>
          <a:ln w="9525">
            <a:noFill/>
            <a:miter lim="800000"/>
            <a:headEnd/>
            <a:tailEnd/>
          </a:ln>
        </p:spPr>
      </p:pic>
      <p:pic>
        <p:nvPicPr>
          <p:cNvPr id="191492" name="Picture 6"/>
          <p:cNvPicPr>
            <a:picLocks noChangeAspect="1" noChangeArrowheads="1"/>
          </p:cNvPicPr>
          <p:nvPr/>
        </p:nvPicPr>
        <p:blipFill>
          <a:blip r:embed="rId4"/>
          <a:srcRect/>
          <a:stretch>
            <a:fillRect/>
          </a:stretch>
        </p:blipFill>
        <p:spPr bwMode="auto">
          <a:xfrm>
            <a:off x="4214813" y="285750"/>
            <a:ext cx="4319587" cy="3095625"/>
          </a:xfrm>
          <a:prstGeom prst="rect">
            <a:avLst/>
          </a:prstGeom>
          <a:noFill/>
          <a:ln w="9525">
            <a:noFill/>
            <a:miter lim="800000"/>
            <a:headEnd/>
            <a:tailEnd/>
          </a:ln>
        </p:spPr>
      </p:pic>
      <p:pic>
        <p:nvPicPr>
          <p:cNvPr id="191493" name="Picture 5"/>
          <p:cNvPicPr>
            <a:picLocks noChangeAspect="1" noChangeArrowheads="1"/>
          </p:cNvPicPr>
          <p:nvPr/>
        </p:nvPicPr>
        <p:blipFill>
          <a:blip r:embed="rId5"/>
          <a:srcRect/>
          <a:stretch>
            <a:fillRect/>
          </a:stretch>
        </p:blipFill>
        <p:spPr bwMode="auto">
          <a:xfrm>
            <a:off x="4857750" y="40005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el 1"/>
          <p:cNvSpPr>
            <a:spLocks noGrp="1"/>
          </p:cNvSpPr>
          <p:nvPr>
            <p:ph type="title" idx="4294967295"/>
          </p:nvPr>
        </p:nvSpPr>
        <p:spPr/>
        <p:txBody>
          <a:bodyPr/>
          <a:lstStyle/>
          <a:p>
            <a:endParaRPr lang="nl-NL"/>
          </a:p>
        </p:txBody>
      </p:sp>
      <p:pic>
        <p:nvPicPr>
          <p:cNvPr id="192514" name="Picture 2" descr="C:\Users\Johan\Pictures\lightning foto.jpg"/>
          <p:cNvPicPr>
            <a:picLocks noGrp="1" noChangeAspect="1" noChangeArrowheads="1"/>
          </p:cNvPicPr>
          <p:nvPr>
            <p:ph idx="4294967295"/>
          </p:nvPr>
        </p:nvPicPr>
        <p:blipFill>
          <a:blip r:embed="rId2"/>
          <a:srcRect/>
          <a:stretch>
            <a:fillRect/>
          </a:stretch>
        </p:blipFill>
        <p:spPr>
          <a:xfrm>
            <a:off x="1365250" y="1905000"/>
            <a:ext cx="6413500" cy="4114800"/>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el 1"/>
          <p:cNvSpPr>
            <a:spLocks noGrp="1"/>
          </p:cNvSpPr>
          <p:nvPr>
            <p:ph type="title" idx="4294967295"/>
          </p:nvPr>
        </p:nvSpPr>
        <p:spPr/>
        <p:txBody>
          <a:bodyPr/>
          <a:lstStyle/>
          <a:p>
            <a:r>
              <a:rPr lang="nl-BE"/>
              <a:t>elektrocutie</a:t>
            </a:r>
          </a:p>
        </p:txBody>
      </p:sp>
      <p:sp>
        <p:nvSpPr>
          <p:cNvPr id="193538" name="Tijdelijke aanduiding voor inhoud 2"/>
          <p:cNvSpPr>
            <a:spLocks noGrp="1"/>
          </p:cNvSpPr>
          <p:nvPr>
            <p:ph idx="4294967295"/>
          </p:nvPr>
        </p:nvSpPr>
        <p:spPr/>
        <p:txBody>
          <a:bodyPr/>
          <a:lstStyle/>
          <a:p>
            <a:pPr algn="ctr">
              <a:buFontTx/>
              <a:buNone/>
            </a:pPr>
            <a:endParaRPr lang="nl-BE" sz="4800"/>
          </a:p>
          <a:p>
            <a:pPr algn="ctr">
              <a:buFontTx/>
              <a:buNone/>
            </a:pPr>
            <a:endParaRPr lang="nl-BE" sz="4800"/>
          </a:p>
          <a:p>
            <a:pPr algn="ctr">
              <a:buFontTx/>
              <a:buNone/>
            </a:pPr>
            <a:r>
              <a:rPr lang="nl-BE" sz="4800"/>
              <a:t>Wat gaan we niet doen?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an">
  <a:themeElements>
    <a:clrScheme name="Ocea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1337</TotalTime>
  <Words>6851</Words>
  <Application>Microsoft Office PowerPoint</Application>
  <PresentationFormat>Diavoorstelling (4:3)</PresentationFormat>
  <Paragraphs>1175</Paragraphs>
  <Slides>191</Slides>
  <Notes>4</Notes>
  <HiddenSlides>0</HiddenSlides>
  <MMClips>0</MMClips>
  <ScaleCrop>false</ScaleCrop>
  <HeadingPairs>
    <vt:vector size="8" baseType="variant">
      <vt:variant>
        <vt:lpstr>Gebruikte lettertypen</vt:lpstr>
      </vt:variant>
      <vt:variant>
        <vt:i4>4</vt:i4>
      </vt:variant>
      <vt:variant>
        <vt:lpstr>Ontwerpsjabloon</vt:lpstr>
      </vt:variant>
      <vt:variant>
        <vt:i4>1</vt:i4>
      </vt:variant>
      <vt:variant>
        <vt:lpstr>Ingesloten OLE-bronprogramma's</vt:lpstr>
      </vt:variant>
      <vt:variant>
        <vt:i4>1</vt:i4>
      </vt:variant>
      <vt:variant>
        <vt:lpstr>Diatitels</vt:lpstr>
      </vt:variant>
      <vt:variant>
        <vt:i4>191</vt:i4>
      </vt:variant>
    </vt:vector>
  </HeadingPairs>
  <TitlesOfParts>
    <vt:vector size="197" baseType="lpstr">
      <vt:lpstr>Calibri</vt:lpstr>
      <vt:lpstr>Arial</vt:lpstr>
      <vt:lpstr>Tahoma</vt:lpstr>
      <vt:lpstr>Wingdings</vt:lpstr>
      <vt:lpstr>Oceaan</vt:lpstr>
      <vt:lpstr>Package</vt:lpstr>
      <vt:lpstr>Eerste hulp bij  ongevallen</vt:lpstr>
      <vt:lpstr>Inhoud</vt:lpstr>
      <vt:lpstr>Houding van de hulpverlener</vt:lpstr>
      <vt:lpstr>Houding van de hulpverlener</vt:lpstr>
      <vt:lpstr>Tele-onthaal</vt:lpstr>
      <vt:lpstr>4 stappenplan</vt:lpstr>
      <vt:lpstr>Verbandkoffer</vt:lpstr>
      <vt:lpstr>Dia 8</vt:lpstr>
      <vt:lpstr>Dia 9</vt:lpstr>
      <vt:lpstr>Dia 10</vt:lpstr>
      <vt:lpstr>Dia 11</vt:lpstr>
      <vt:lpstr>Kleine wondjes</vt:lpstr>
      <vt:lpstr>Kleine wondjes</vt:lpstr>
      <vt:lpstr>Kleine wondjes</vt:lpstr>
      <vt:lpstr>Kleine wondjes</vt:lpstr>
      <vt:lpstr>Kleine wondjes</vt:lpstr>
      <vt:lpstr>Kleine wondjes</vt:lpstr>
      <vt:lpstr>Kleine wondjes: aanpak</vt:lpstr>
      <vt:lpstr>Kleine wondjes</vt:lpstr>
      <vt:lpstr>Reiniging en ontsmetting</vt:lpstr>
      <vt:lpstr>Reiniging en ontsmetting</vt:lpstr>
      <vt:lpstr>Reiniging en ontsmetting</vt:lpstr>
      <vt:lpstr>Reiniging en ontsmetting</vt:lpstr>
      <vt:lpstr>Reiniging en ontsmetting</vt:lpstr>
      <vt:lpstr>Reiniging en ontsmetting</vt:lpstr>
      <vt:lpstr>Reiniging en ontsmetting</vt:lpstr>
      <vt:lpstr>Kleine wondjes</vt:lpstr>
      <vt:lpstr>Vreemd voorwerp in de wonde</vt:lpstr>
      <vt:lpstr>Vreemd voorwerp in de wonde</vt:lpstr>
      <vt:lpstr>Vreemd voorwerp in de wonde</vt:lpstr>
      <vt:lpstr>Vreemd voorwerp in de wonde</vt:lpstr>
      <vt:lpstr>Vreemd voorwerp in de wonde</vt:lpstr>
      <vt:lpstr>Blauw oog</vt:lpstr>
      <vt:lpstr>Blauw oog</vt:lpstr>
      <vt:lpstr>Dia 35</vt:lpstr>
      <vt:lpstr>Splinter</vt:lpstr>
      <vt:lpstr>Splinter</vt:lpstr>
      <vt:lpstr>Vinger tussen de deur</vt:lpstr>
      <vt:lpstr>Vinger tussen de deur</vt:lpstr>
      <vt:lpstr>Vinger tussen de deur</vt:lpstr>
      <vt:lpstr>Vinger tussen de deur</vt:lpstr>
      <vt:lpstr>Tand kwijt of afgebroken</vt:lpstr>
      <vt:lpstr>Tand kwijt of afgebroken</vt:lpstr>
      <vt:lpstr>Tand kwijt of afgebroken</vt:lpstr>
      <vt:lpstr>bloedneus</vt:lpstr>
      <vt:lpstr>bloedneus</vt:lpstr>
      <vt:lpstr>bloedneus</vt:lpstr>
      <vt:lpstr>bloedneus</vt:lpstr>
      <vt:lpstr>Bloedneus : wanneer arts?</vt:lpstr>
      <vt:lpstr>Bloedneus : preventie</vt:lpstr>
      <vt:lpstr>Vreemd voorwerp in de neus</vt:lpstr>
      <vt:lpstr>Voorwerp in de neus</vt:lpstr>
      <vt:lpstr>Vreemd voorwerp in oor</vt:lpstr>
      <vt:lpstr>Vreemd voorwerp in oor</vt:lpstr>
      <vt:lpstr>Vreemd voorwerp in de keel</vt:lpstr>
      <vt:lpstr>Vreemd voorwerp in de keel</vt:lpstr>
      <vt:lpstr>Vreemd voorwerp in oog</vt:lpstr>
      <vt:lpstr>Vreemd voorwerp in oog</vt:lpstr>
      <vt:lpstr>Flauwte</vt:lpstr>
      <vt:lpstr>Flauwte</vt:lpstr>
      <vt:lpstr>Flauwte</vt:lpstr>
      <vt:lpstr>gebeten</vt:lpstr>
      <vt:lpstr>Dia 63</vt:lpstr>
      <vt:lpstr>gebeten</vt:lpstr>
      <vt:lpstr>gebeten</vt:lpstr>
      <vt:lpstr>gebeten</vt:lpstr>
      <vt:lpstr>gebeten</vt:lpstr>
      <vt:lpstr>gebeten</vt:lpstr>
      <vt:lpstr>verbrand</vt:lpstr>
      <vt:lpstr>brandwonden</vt:lpstr>
      <vt:lpstr>Dia 71</vt:lpstr>
      <vt:lpstr>brandwonden</vt:lpstr>
      <vt:lpstr>Dia 73</vt:lpstr>
      <vt:lpstr>brandwonden</vt:lpstr>
      <vt:lpstr>Dia 75</vt:lpstr>
      <vt:lpstr>brandwonden</vt:lpstr>
      <vt:lpstr>Dia 77</vt:lpstr>
      <vt:lpstr>Dia 78</vt:lpstr>
      <vt:lpstr>Dag 1</vt:lpstr>
      <vt:lpstr>Dag 5</vt:lpstr>
      <vt:lpstr>Dag 20</vt:lpstr>
      <vt:lpstr>Dag 45</vt:lpstr>
      <vt:lpstr>Verbrand aan vuur</vt:lpstr>
      <vt:lpstr>Verbrand aan vuur</vt:lpstr>
      <vt:lpstr>Verbrand aan vuur</vt:lpstr>
      <vt:lpstr>Verbrand aan vuur</vt:lpstr>
      <vt:lpstr>Verbrand aan vuur</vt:lpstr>
      <vt:lpstr>brandwonden</vt:lpstr>
      <vt:lpstr>Verbrand aan vloeistof</vt:lpstr>
      <vt:lpstr>Verbrand aan vloeistof</vt:lpstr>
      <vt:lpstr>Verbrand aan vloeistof</vt:lpstr>
      <vt:lpstr>Verbrand aan vloeistof</vt:lpstr>
      <vt:lpstr>Verbrand aan vloeistof wanneer arts?</vt:lpstr>
      <vt:lpstr>Verdere behandeling</vt:lpstr>
      <vt:lpstr>preventie</vt:lpstr>
      <vt:lpstr>elektrocutie</vt:lpstr>
      <vt:lpstr>Dia 97</vt:lpstr>
      <vt:lpstr>Dia 98</vt:lpstr>
      <vt:lpstr>elektrocutie</vt:lpstr>
      <vt:lpstr>elektrocutie</vt:lpstr>
      <vt:lpstr>elektrocutie</vt:lpstr>
      <vt:lpstr>elektrocutie</vt:lpstr>
      <vt:lpstr>Dia 103</vt:lpstr>
      <vt:lpstr>Dia 104</vt:lpstr>
      <vt:lpstr>blaren</vt:lpstr>
      <vt:lpstr>Blaren </vt:lpstr>
      <vt:lpstr>blaren</vt:lpstr>
      <vt:lpstr>Blaren : wanneer een arts contacteren?</vt:lpstr>
      <vt:lpstr>Gebruik van medicatie</vt:lpstr>
      <vt:lpstr>Gebruik van medicatie</vt:lpstr>
      <vt:lpstr>Gebruik van medicatie</vt:lpstr>
      <vt:lpstr>Gebruik van medicatie</vt:lpstr>
      <vt:lpstr>vergiftiging</vt:lpstr>
      <vt:lpstr>Vergiftiging</vt:lpstr>
      <vt:lpstr>vergiftiging</vt:lpstr>
      <vt:lpstr>vergiftiging</vt:lpstr>
      <vt:lpstr>Dia 117</vt:lpstr>
      <vt:lpstr>Dia 118</vt:lpstr>
      <vt:lpstr>Dia 119</vt:lpstr>
      <vt:lpstr>Dia 120</vt:lpstr>
      <vt:lpstr>Ontstoppers</vt:lpstr>
      <vt:lpstr>Dia 122</vt:lpstr>
      <vt:lpstr>Dia 123</vt:lpstr>
      <vt:lpstr>Dia 124</vt:lpstr>
      <vt:lpstr>Dia 125</vt:lpstr>
      <vt:lpstr>vergiftiging</vt:lpstr>
      <vt:lpstr>vergiftiging</vt:lpstr>
      <vt:lpstr>gevallen</vt:lpstr>
      <vt:lpstr>Dia 129</vt:lpstr>
      <vt:lpstr>Dia 130</vt:lpstr>
      <vt:lpstr>Dia 131</vt:lpstr>
      <vt:lpstr>Dia 132</vt:lpstr>
      <vt:lpstr>Dia 133</vt:lpstr>
      <vt:lpstr>Dia 134</vt:lpstr>
      <vt:lpstr>Dia 135</vt:lpstr>
      <vt:lpstr>Dia 136</vt:lpstr>
      <vt:lpstr>Dia 137</vt:lpstr>
      <vt:lpstr>Dia 138</vt:lpstr>
      <vt:lpstr>Dia 139</vt:lpstr>
      <vt:lpstr>Dia 140</vt:lpstr>
      <vt:lpstr>gevallen</vt:lpstr>
      <vt:lpstr>gevallen</vt:lpstr>
      <vt:lpstr>Gevallen op hoofd</vt:lpstr>
      <vt:lpstr>Gevallen op  hoofd</vt:lpstr>
      <vt:lpstr>Gevallen op hoofd</vt:lpstr>
      <vt:lpstr>gevallen</vt:lpstr>
      <vt:lpstr>pijnstilling</vt:lpstr>
      <vt:lpstr>pijnstilling</vt:lpstr>
      <vt:lpstr>pijnstilling</vt:lpstr>
      <vt:lpstr>pijnstilling</vt:lpstr>
      <vt:lpstr>pijnstilling</vt:lpstr>
      <vt:lpstr>Hoe de temperatuur meten?</vt:lpstr>
      <vt:lpstr>koorts</vt:lpstr>
      <vt:lpstr>koorts</vt:lpstr>
      <vt:lpstr>Koorts-stuipen of “hypertherme convulies”</vt:lpstr>
      <vt:lpstr>Koorts-stuipen of “hypertherme convulies”</vt:lpstr>
      <vt:lpstr>Koorts-stuipen</vt:lpstr>
      <vt:lpstr>Wat doen bij koorts (stuipen)?</vt:lpstr>
      <vt:lpstr>Kind met vlekjes: wanneer naar de huisarts of  naar de kinderarts?</vt:lpstr>
      <vt:lpstr>Hersenvliesontsteking meningitis</vt:lpstr>
      <vt:lpstr>Hersenvliesontsteking meningitis</vt:lpstr>
      <vt:lpstr>Hersenvliesontsteking meningitis</vt:lpstr>
      <vt:lpstr>Hersenvliesontsteking meningitis</vt:lpstr>
      <vt:lpstr>Hersenvliesontsteking meningitis</vt:lpstr>
      <vt:lpstr>Dia 165</vt:lpstr>
      <vt:lpstr>hyperventilatie</vt:lpstr>
      <vt:lpstr>Dia 167</vt:lpstr>
      <vt:lpstr>astma</vt:lpstr>
      <vt:lpstr>Uitdroging dehydratatie</vt:lpstr>
      <vt:lpstr>Uitdroging dehydratatie</vt:lpstr>
      <vt:lpstr>Adem inhouden</vt:lpstr>
      <vt:lpstr>hikken</vt:lpstr>
      <vt:lpstr>kinderziektes</vt:lpstr>
      <vt:lpstr>mazelen</vt:lpstr>
      <vt:lpstr>mazelen</vt:lpstr>
      <vt:lpstr>roodvonk</vt:lpstr>
      <vt:lpstr>roodvonk</vt:lpstr>
      <vt:lpstr>Rode hond</vt:lpstr>
      <vt:lpstr>Rode hond</vt:lpstr>
      <vt:lpstr>Waterpokken</vt:lpstr>
      <vt:lpstr>Waterpokken</vt:lpstr>
      <vt:lpstr>Bof</vt:lpstr>
      <vt:lpstr>Bof</vt:lpstr>
      <vt:lpstr>Kinkhoest</vt:lpstr>
      <vt:lpstr>Kinkhoest</vt:lpstr>
      <vt:lpstr>Valse kroep</vt:lpstr>
      <vt:lpstr>Valse kroep</vt:lpstr>
      <vt:lpstr>Klierkoorts</vt:lpstr>
      <vt:lpstr>Klierkoorts</vt:lpstr>
      <vt:lpstr>Rotavirus</vt:lpstr>
      <vt:lpstr>Rotavirus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Eerste Hulp bij kinderongevallen</dc:title>
  <dc:creator>Jo</dc:creator>
  <cp:lastModifiedBy>Peter Debock</cp:lastModifiedBy>
  <cp:revision>141</cp:revision>
  <dcterms:created xsi:type="dcterms:W3CDTF">2010-03-20T08:33:05Z</dcterms:created>
  <dcterms:modified xsi:type="dcterms:W3CDTF">2011-01-07T06:03:49Z</dcterms:modified>
</cp:coreProperties>
</file>